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handoutMasterIdLst>
    <p:handoutMasterId r:id="rId29"/>
  </p:handoutMasterIdLst>
  <p:sldIdLst>
    <p:sldId id="619" r:id="rId2"/>
    <p:sldId id="620" r:id="rId3"/>
    <p:sldId id="621" r:id="rId4"/>
    <p:sldId id="641" r:id="rId5"/>
    <p:sldId id="642" r:id="rId6"/>
    <p:sldId id="645" r:id="rId7"/>
    <p:sldId id="655" r:id="rId8"/>
    <p:sldId id="533" r:id="rId9"/>
    <p:sldId id="656" r:id="rId10"/>
    <p:sldId id="657" r:id="rId11"/>
    <p:sldId id="658" r:id="rId12"/>
    <p:sldId id="646" r:id="rId13"/>
    <p:sldId id="647" r:id="rId14"/>
    <p:sldId id="648" r:id="rId15"/>
    <p:sldId id="649" r:id="rId16"/>
    <p:sldId id="650" r:id="rId17"/>
    <p:sldId id="651" r:id="rId18"/>
    <p:sldId id="652" r:id="rId19"/>
    <p:sldId id="653" r:id="rId20"/>
    <p:sldId id="654" r:id="rId21"/>
    <p:sldId id="625" r:id="rId22"/>
    <p:sldId id="626" r:id="rId23"/>
    <p:sldId id="659" r:id="rId24"/>
    <p:sldId id="627" r:id="rId25"/>
    <p:sldId id="629" r:id="rId26"/>
    <p:sldId id="630" r:id="rId27"/>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67" autoAdjust="0"/>
    <p:restoredTop sz="78012" autoAdjust="0"/>
  </p:normalViewPr>
  <p:slideViewPr>
    <p:cSldViewPr>
      <p:cViewPr varScale="1">
        <p:scale>
          <a:sx n="68" d="100"/>
          <a:sy n="68" d="100"/>
        </p:scale>
        <p:origin x="-2078" y="-77"/>
      </p:cViewPr>
      <p:guideLst>
        <p:guide orient="horz" pos="2160"/>
        <p:guide pos="2880"/>
      </p:guideLst>
    </p:cSldViewPr>
  </p:slideViewPr>
  <p:notesTextViewPr>
    <p:cViewPr>
      <p:scale>
        <a:sx n="100" d="100"/>
        <a:sy n="100" d="100"/>
      </p:scale>
      <p:origin x="0" y="0"/>
    </p:cViewPr>
  </p:notesTextViewPr>
  <p:notesViewPr>
    <p:cSldViewPr>
      <p:cViewPr varScale="1">
        <p:scale>
          <a:sx n="64" d="100"/>
          <a:sy n="64" d="100"/>
        </p:scale>
        <p:origin x="-1608" y="-91"/>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AB7E574-4BFE-41C6-8117-A2B78DD4442A}" type="datetimeFigureOut">
              <a:rPr lang="en-US" smtClean="0"/>
              <a:pPr/>
              <a:t>9/16/2013</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F46C3425-7E1A-4060-8ADF-E67FD37F79D5}" type="slidenum">
              <a:rPr lang="en-US" smtClean="0"/>
              <a:pPr/>
              <a:t>‹#›</a:t>
            </a:fld>
            <a:endParaRPr lang="en-US"/>
          </a:p>
        </p:txBody>
      </p:sp>
    </p:spTree>
    <p:extLst>
      <p:ext uri="{BB962C8B-B14F-4D97-AF65-F5344CB8AC3E}">
        <p14:creationId xmlns:p14="http://schemas.microsoft.com/office/powerpoint/2010/main" val="1283725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fontAlgn="auto">
              <a:spcBef>
                <a:spcPts val="0"/>
              </a:spcBef>
              <a:spcAft>
                <a:spcPts val="0"/>
              </a:spcAft>
              <a:defRPr sz="1200" smtClean="0">
                <a:latin typeface="+mn-lt"/>
              </a:defRPr>
            </a:lvl1pPr>
          </a:lstStyle>
          <a:p>
            <a:pPr>
              <a:defRPr/>
            </a:pPr>
            <a:fld id="{58BFA55B-E6B8-4A52-8F7F-9113BA9A45DF}" type="datetimeFigureOut">
              <a:rPr lang="en-US"/>
              <a:pPr>
                <a:defRPr/>
              </a:pPr>
              <a:t>9/16/2013</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pPr lvl="0"/>
            <a:endParaRPr lang="en-US" noProof="0" smtClean="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fontAlgn="auto">
              <a:spcBef>
                <a:spcPts val="0"/>
              </a:spcBef>
              <a:spcAft>
                <a:spcPts val="0"/>
              </a:spcAft>
              <a:defRPr sz="1200" smtClean="0">
                <a:latin typeface="+mn-lt"/>
              </a:defRPr>
            </a:lvl1pPr>
          </a:lstStyle>
          <a:p>
            <a:pPr>
              <a:defRPr/>
            </a:pPr>
            <a:fld id="{2A95D1F0-FEE0-4171-BBF6-AAD8D6D6DD91}" type="slidenum">
              <a:rPr lang="en-US"/>
              <a:pPr>
                <a:defRPr/>
              </a:pPr>
              <a:t>‹#›</a:t>
            </a:fld>
            <a:endParaRPr lang="en-US"/>
          </a:p>
        </p:txBody>
      </p:sp>
    </p:spTree>
    <p:extLst>
      <p:ext uri="{BB962C8B-B14F-4D97-AF65-F5344CB8AC3E}">
        <p14:creationId xmlns:p14="http://schemas.microsoft.com/office/powerpoint/2010/main" val="24340023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 typeface="Arial" pitchFamily="34" charset="0"/>
              <a:buChar char="•"/>
            </a:pPr>
            <a:endParaRPr lang="en-US" dirty="0"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1</a:t>
            </a:fld>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a:t>Brooke</a:t>
            </a:r>
          </a:p>
          <a:p>
            <a:pPr marL="171689" indent="-171689">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a:t>Brooke</a:t>
            </a:r>
          </a:p>
          <a:p>
            <a:pPr marL="171689" indent="-171689">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smtClean="0"/>
              <a:t>James: Previously worked</a:t>
            </a:r>
            <a:r>
              <a:rPr lang="en-US" sz="1600" baseline="0" smtClean="0"/>
              <a:t> with Polynomials in this course.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 by writing</a:t>
            </a:r>
            <a:r>
              <a:rPr lang="en-US" baseline="0" dirty="0" smtClean="0"/>
              <a:t> the expression as a binomial plus a rational expression, I notice that for city fuel economy of &gt;20 the polynomial (x+5) is within 1 mpg of the combined fuel economy.</a:t>
            </a:r>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James &amp; Brooke</a:t>
            </a:r>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2</a:t>
            </a:fld>
            <a:endParaRPr 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defTabSz="912843">
              <a:buFont typeface="Arial" pitchFamily="34" charset="0"/>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600" dirty="0" smtClean="0"/>
              <a:t>James &amp; 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98713" y="698500"/>
            <a:ext cx="2225675" cy="1670050"/>
          </a:xfrm>
        </p:spPr>
      </p:sp>
      <p:sp>
        <p:nvSpPr>
          <p:cNvPr id="3" name="Notes Placeholder 2"/>
          <p:cNvSpPr>
            <a:spLocks noGrp="1"/>
          </p:cNvSpPr>
          <p:nvPr>
            <p:ph type="body" idx="1"/>
          </p:nvPr>
        </p:nvSpPr>
        <p:spPr>
          <a:xfrm>
            <a:off x="311151" y="2520951"/>
            <a:ext cx="6400800" cy="6089968"/>
          </a:xfrm>
        </p:spPr>
        <p:txBody>
          <a:bodyPr>
            <a:normAutofit/>
          </a:bodyPr>
          <a:lstStyle/>
          <a:p>
            <a:pPr marL="0" indent="0">
              <a:buFont typeface="Arial" pitchFamily="34" charset="0"/>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a:t>Brooke</a:t>
            </a:r>
          </a:p>
          <a:p>
            <a:pPr marL="171689" indent="-171689">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455722-A9B4-4540-80DC-D13700BA2660}" type="datetimeFigureOut">
              <a:rPr lang="en-US"/>
              <a:pPr>
                <a:defRPr/>
              </a:pPr>
              <a:t>9/16/2013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7D3F07CB-545B-4FAC-B891-1A08A2F46C3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3816B7-0D84-4394-A043-0DCB5CE3AA5C}" type="datetimeFigureOut">
              <a:rPr lang="en-US"/>
              <a:pPr>
                <a:defRPr/>
              </a:pPr>
              <a:t>9/16/2013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CD807065-8CE4-4038-BC35-61F26DB01A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012BF-B209-4445-A89E-7FB2872DF2C2}" type="datetimeFigureOut">
              <a:rPr lang="en-US"/>
              <a:pPr>
                <a:defRPr/>
              </a:pPr>
              <a:t>9/16/2013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06CBF901-778F-42D2-96F1-EE232143EF7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EA37E-02F4-436F-B890-43226EA9BC48}" type="datetimeFigureOut">
              <a:rPr lang="en-US"/>
              <a:pPr>
                <a:defRPr/>
              </a:pPr>
              <a:t>9/16/2013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6D1DF973-4913-44A9-9C34-A61CF21E5BF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B13896-3AA0-4CBF-85BE-631E084B481C}" type="datetimeFigureOut">
              <a:rPr lang="en-US"/>
              <a:pPr>
                <a:defRPr/>
              </a:pPr>
              <a:t>9/16/2013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BFD4266F-16A2-4AC8-BB72-898D524891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C89684E-17FA-4239-9274-27CFEAB3FE03}" type="datetimeFigureOut">
              <a:rPr lang="en-US"/>
              <a:pPr>
                <a:defRPr/>
              </a:pPr>
              <a:t>9/16/2013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C3D409FD-1D34-4EA1-B4AC-9E903D4A81B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C10DB1-01DA-48AB-9F99-ED40CAF55822}" type="datetimeFigureOut">
              <a:rPr lang="en-US"/>
              <a:pPr>
                <a:defRPr/>
              </a:pPr>
              <a:t>9/16/2013</a:t>
            </a:fld>
            <a:endParaRPr lang="en-US"/>
          </a:p>
        </p:txBody>
      </p:sp>
      <p:sp>
        <p:nvSpPr>
          <p:cNvPr id="8" name="Slide Number Placeholder 5"/>
          <p:cNvSpPr>
            <a:spLocks noGrp="1"/>
          </p:cNvSpPr>
          <p:nvPr>
            <p:ph type="sldNum" sz="quarter" idx="11"/>
          </p:nvPr>
        </p:nvSpPr>
        <p:spPr/>
        <p:txBody>
          <a:bodyPr/>
          <a:lstStyle>
            <a:lvl1pPr>
              <a:defRPr/>
            </a:lvl1pPr>
          </a:lstStyle>
          <a:p>
            <a:pPr>
              <a:defRPr/>
            </a:pPr>
            <a:fld id="{541A8B44-C7F6-48F5-9D01-AE3DE2A37F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B18A3CD-D1C9-4338-ABAD-0400F9611BF0}" type="datetimeFigureOut">
              <a:rPr lang="en-US"/>
              <a:pPr>
                <a:defRPr/>
              </a:pPr>
              <a:t>9/16/2013</a:t>
            </a:fld>
            <a:endParaRPr lang="en-US"/>
          </a:p>
        </p:txBody>
      </p:sp>
      <p:sp>
        <p:nvSpPr>
          <p:cNvPr id="4" name="Slide Number Placeholder 5"/>
          <p:cNvSpPr>
            <a:spLocks noGrp="1"/>
          </p:cNvSpPr>
          <p:nvPr>
            <p:ph type="sldNum" sz="quarter" idx="11"/>
          </p:nvPr>
        </p:nvSpPr>
        <p:spPr/>
        <p:txBody>
          <a:bodyPr/>
          <a:lstStyle>
            <a:lvl1pPr>
              <a:defRPr/>
            </a:lvl1pPr>
          </a:lstStyle>
          <a:p>
            <a:pPr>
              <a:defRPr/>
            </a:pPr>
            <a:fld id="{F3BA01B3-E892-48D1-AF7E-F96D70C8AE0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BEC5DE-46E0-4CDD-A166-C18890698598}" type="datetimeFigureOut">
              <a:rPr lang="en-US"/>
              <a:pPr>
                <a:defRPr/>
              </a:pPr>
              <a:t>9/16/2013</a:t>
            </a:fld>
            <a:endParaRPr lang="en-US"/>
          </a:p>
        </p:txBody>
      </p:sp>
      <p:sp>
        <p:nvSpPr>
          <p:cNvPr id="3" name="Slide Number Placeholder 5"/>
          <p:cNvSpPr>
            <a:spLocks noGrp="1"/>
          </p:cNvSpPr>
          <p:nvPr>
            <p:ph type="sldNum" sz="quarter" idx="11"/>
          </p:nvPr>
        </p:nvSpPr>
        <p:spPr/>
        <p:txBody>
          <a:bodyPr/>
          <a:lstStyle>
            <a:lvl1pPr>
              <a:defRPr/>
            </a:lvl1pPr>
          </a:lstStyle>
          <a:p>
            <a:pPr>
              <a:defRPr/>
            </a:pPr>
            <a:fld id="{5BB03018-FBDC-4249-B70B-B943AF8D955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EC98BA-D25F-4645-A181-4814D9AEB050}" type="datetimeFigureOut">
              <a:rPr lang="en-US"/>
              <a:pPr>
                <a:defRPr/>
              </a:pPr>
              <a:t>9/16/2013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3F866AFF-E9D9-443A-923A-85F26677260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C8E991-BE1E-4D08-BF69-14E62227E662}" type="datetimeFigureOut">
              <a:rPr lang="en-US"/>
              <a:pPr>
                <a:defRPr/>
              </a:pPr>
              <a:t>9/16/2013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D2010406-228F-4845-A5BA-BC6CB642788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C9C4ACAD-39EC-4D44-8A87-53D2DB3E8137}" type="datetimeFigureOut">
              <a:rPr lang="en-US"/>
              <a:pPr>
                <a:defRPr/>
              </a:pPr>
              <a:t>9/16/2013</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177AB964-1A21-4543-97AC-CDD79CDC97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hyperlink" Target="http://robertkaplinsky.com/what-does-it-mean-to-understand-mathematics/" TargetMode="External"/><Relationship Id="rId5" Type="http://schemas.openxmlformats.org/officeDocument/2006/relationships/image" Target="../media/image2.jpe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hyperlink" Target="http://robertkaplinsky.com/what-does-it-mean-to-understand-mathematics/" TargetMode="Externa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hyperlink" Target="mailto:jpratt@doe.k12.ga.u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mailto:bkline@doe.k12.ga.u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2.xml.rels><?xml version="1.0" encoding="UTF-8" standalone="yes"?>
<Relationships xmlns="http://schemas.openxmlformats.org/package/2006/relationships"><Relationship Id="rId8" Type="http://schemas.openxmlformats.org/officeDocument/2006/relationships/hyperlink" Target="http://www.corestandards.org/" TargetMode="External"/><Relationship Id="rId13" Type="http://schemas.openxmlformats.org/officeDocument/2006/relationships/hyperlink" Target="http://www.ccsstoolbox.org/" TargetMode="External"/><Relationship Id="rId3" Type="http://schemas.openxmlformats.org/officeDocument/2006/relationships/hyperlink" Target="http://bit.ly/RwWTdc" TargetMode="External"/><Relationship Id="rId7" Type="http://schemas.openxmlformats.org/officeDocument/2006/relationships/hyperlink" Target="http://www.ccsstoolbox.com/" TargetMode="External"/><Relationship Id="rId12" Type="http://schemas.openxmlformats.org/officeDocument/2006/relationships/hyperlink" Target="http://illustrativemathematics.org/" TargetMode="External"/><Relationship Id="rId17" Type="http://schemas.openxmlformats.org/officeDocument/2006/relationships/image" Target="../media/image2.jpeg"/><Relationship Id="rId2" Type="http://schemas.openxmlformats.org/officeDocument/2006/relationships/notesSlide" Target="../notesSlides/notesSlide22.xml"/><Relationship Id="rId16" Type="http://schemas.openxmlformats.org/officeDocument/2006/relationships/hyperlink" Target="http://bit.ly/OoyaK5" TargetMode="External"/><Relationship Id="rId1" Type="http://schemas.openxmlformats.org/officeDocument/2006/relationships/slideLayout" Target="../slideLayouts/slideLayout1.xml"/><Relationship Id="rId6" Type="http://schemas.openxmlformats.org/officeDocument/2006/relationships/hyperlink" Target="http://www.mathematicsvisionproject.org/index.html" TargetMode="External"/><Relationship Id="rId11" Type="http://schemas.openxmlformats.org/officeDocument/2006/relationships/hyperlink" Target="http://www.map.mathshell.org.uk/materials/index.php" TargetMode="External"/><Relationship Id="rId5" Type="http://schemas.openxmlformats.org/officeDocument/2006/relationships/hyperlink" Target="http://www.illustrativemathematics.org/" TargetMode="External"/><Relationship Id="rId15" Type="http://schemas.openxmlformats.org/officeDocument/2006/relationships/hyperlink" Target="http://www.parcconline.org/" TargetMode="External"/><Relationship Id="rId10" Type="http://schemas.openxmlformats.org/officeDocument/2006/relationships/hyperlink" Target="http://learnzillion.com/" TargetMode="External"/><Relationship Id="rId4" Type="http://schemas.openxmlformats.org/officeDocument/2006/relationships/hyperlink" Target="http://bit.ly/yyhvtc" TargetMode="External"/><Relationship Id="rId9" Type="http://schemas.openxmlformats.org/officeDocument/2006/relationships/hyperlink" Target="http://commoncoretools.me/" TargetMode="External"/><Relationship Id="rId14" Type="http://schemas.openxmlformats.org/officeDocument/2006/relationships/hyperlink" Target="http://www.smarterbalanced.org/smarter-balanced-assessments/"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8" Type="http://schemas.openxmlformats.org/officeDocument/2006/relationships/hyperlink" Target="http://www.achieve.org/" TargetMode="External"/><Relationship Id="rId3" Type="http://schemas.openxmlformats.org/officeDocument/2006/relationships/hyperlink" Target="http://www.insidemathematics.org/" TargetMode="External"/><Relationship Id="rId7" Type="http://schemas.openxmlformats.org/officeDocument/2006/relationships/hyperlink" Target="http://bit.ly/cGZlce"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hyperlink" Target="http://www.teachingchannel.org/" TargetMode="External"/><Relationship Id="rId11" Type="http://schemas.openxmlformats.org/officeDocument/2006/relationships/image" Target="../media/image2.jpeg"/><Relationship Id="rId5" Type="http://schemas.openxmlformats.org/officeDocument/2006/relationships/hyperlink" Target="http://www.edutopia.org/" TargetMode="External"/><Relationship Id="rId10" Type="http://schemas.openxmlformats.org/officeDocument/2006/relationships/hyperlink" Target="http://robertkaplinsky.com/" TargetMode="External"/><Relationship Id="rId4" Type="http://schemas.openxmlformats.org/officeDocument/2006/relationships/hyperlink" Target="http://www.learner.org/index.html" TargetMode="External"/><Relationship Id="rId9" Type="http://schemas.openxmlformats.org/officeDocument/2006/relationships/hyperlink" Target="http://blog.mrmeyer.com/"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www.surveymonkey.com/s/WZKG5G2" TargetMode="External"/><Relationship Id="rId7" Type="http://schemas.openxmlformats.org/officeDocument/2006/relationships/image" Target="../media/image19.jp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hyperlink" Target="mailto:bkline@doe.k12.ga.us" TargetMode="External"/><Relationship Id="rId4" Type="http://schemas.openxmlformats.org/officeDocument/2006/relationships/hyperlink" Target="mailto:jpratt@doe.k12.ga.us"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ccgpsmathematics9-12.wikispaces.com/" TargetMode="External"/><Relationship Id="rId7"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hyperlink" Target="mailto:jpratt@doe.k12.ga.us" TargetMode="External"/><Relationship Id="rId5" Type="http://schemas.openxmlformats.org/officeDocument/2006/relationships/hyperlink" Target="mailto:bkline@doe.k12.ga.us" TargetMode="External"/><Relationship Id="rId4" Type="http://schemas.openxmlformats.org/officeDocument/2006/relationships/hyperlink" Target="https://www.georgiastandards.org/Common-Core/Pages/Math.aspx"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hyperlink" Target="http://robertkaplinsky.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052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Accelerated Analytic Geometry B/Advanced Algebra</a:t>
            </a:r>
            <a:br>
              <a:rPr lang="en-US" sz="3200" dirty="0" smtClean="0"/>
            </a:br>
            <a:r>
              <a:rPr lang="en-US" sz="3200" dirty="0" smtClean="0"/>
              <a:t>Unit 7: Rational and Radical Relationships</a:t>
            </a:r>
            <a:r>
              <a:rPr lang="en-US" sz="4000" dirty="0" smtClean="0"/>
              <a:t/>
            </a:r>
            <a:br>
              <a:rPr lang="en-US" sz="4000" dirty="0" smtClean="0"/>
            </a:br>
            <a:r>
              <a:rPr lang="en-US" sz="2400" dirty="0" smtClean="0"/>
              <a:t>September 19, 2013</a:t>
            </a:r>
          </a:p>
        </p:txBody>
      </p:sp>
      <p:sp>
        <p:nvSpPr>
          <p:cNvPr id="3" name="Subtitle 2"/>
          <p:cNvSpPr>
            <a:spLocks noGrp="1"/>
          </p:cNvSpPr>
          <p:nvPr>
            <p:ph type="subTitle" idx="1"/>
          </p:nvPr>
        </p:nvSpPr>
        <p:spPr>
          <a:xfrm>
            <a:off x="457200" y="3733800"/>
            <a:ext cx="8305800" cy="2590800"/>
          </a:xfrm>
        </p:spPr>
        <p:txBody>
          <a:bodyPr rtlCol="0">
            <a:noAutofit/>
          </a:bodyPr>
          <a:lstStyle/>
          <a:p>
            <a:pPr fontAlgn="auto">
              <a:spcAft>
                <a:spcPts val="0"/>
              </a:spcAft>
              <a:defRPr/>
            </a:pPr>
            <a:r>
              <a:rPr lang="en-US" sz="2800" b="1" dirty="0" smtClean="0">
                <a:solidFill>
                  <a:schemeClr val="tx1"/>
                </a:solidFill>
                <a:cs typeface="Times New Roman" pitchFamily="18" charset="0"/>
              </a:rPr>
              <a:t>Session will be begin at 8:00 am</a:t>
            </a:r>
          </a:p>
          <a:p>
            <a:pPr fontAlgn="auto">
              <a:spcAft>
                <a:spcPts val="0"/>
              </a:spcAft>
              <a:defRPr/>
            </a:pPr>
            <a:r>
              <a:rPr lang="en-US" sz="2000" b="1" dirty="0" smtClean="0">
                <a:solidFill>
                  <a:schemeClr val="tx1"/>
                </a:solidFill>
                <a:cs typeface="Times New Roman" pitchFamily="18" charset="0"/>
              </a:rPr>
              <a:t>While you are waiting, please do the following:</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Configure your microphone and speakers by going to:</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Tools – Audio – Audio setup wizard</a:t>
            </a:r>
          </a:p>
          <a:p>
            <a:pPr fontAlgn="auto">
              <a:spcAft>
                <a:spcPts val="0"/>
              </a:spcAft>
              <a:defRPr/>
            </a:pPr>
            <a:r>
              <a:rPr lang="en-US" sz="2000" b="1" dirty="0" smtClean="0">
                <a:solidFill>
                  <a:schemeClr val="tx1"/>
                </a:solidFill>
              </a:rPr>
              <a:t>Document downloads:</a:t>
            </a:r>
            <a:br>
              <a:rPr lang="en-US" sz="2000" b="1" dirty="0" smtClean="0">
                <a:solidFill>
                  <a:schemeClr val="tx1"/>
                </a:solidFill>
              </a:rPr>
            </a:br>
            <a:r>
              <a:rPr lang="en-US" sz="2000" b="1" dirty="0" smtClean="0">
                <a:solidFill>
                  <a:schemeClr val="tx1"/>
                </a:solidFill>
              </a:rPr>
              <a:t>When you are prompted to download a document, please choose or create the folder to which the document should be saved, so that you may retrieve it later</a:t>
            </a:r>
            <a:r>
              <a:rPr lang="en-US" sz="2000" dirty="0" smtClean="0">
                <a:solidFill>
                  <a:schemeClr val="tx1"/>
                </a:solidFill>
              </a:rPr>
              <a:t>.</a:t>
            </a:r>
            <a:r>
              <a:rPr lang="en-US" sz="2000" dirty="0" smtClean="0">
                <a:solidFill>
                  <a:schemeClr val="tx1"/>
                </a:solidFill>
                <a:latin typeface="Times New Roman" pitchFamily="18" charset="0"/>
                <a:cs typeface="Times New Roman" pitchFamily="18" charset="0"/>
              </a:rPr>
              <a:t/>
            </a:r>
            <a:br>
              <a:rPr lang="en-US" sz="2000" dirty="0" smtClean="0">
                <a:solidFill>
                  <a:schemeClr val="tx1"/>
                </a:solidFill>
                <a:latin typeface="Times New Roman" pitchFamily="18" charset="0"/>
                <a:cs typeface="Times New Roman" pitchFamily="18" charset="0"/>
              </a:rPr>
            </a:b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92381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0100" y="685800"/>
            <a:ext cx="4000500" cy="5540376"/>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685800"/>
            <a:ext cx="4057650" cy="5534024"/>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ubtitle 2"/>
          <p:cNvSpPr>
            <a:spLocks noGrp="1"/>
          </p:cNvSpPr>
          <p:nvPr>
            <p:ph type="subTitle" idx="1"/>
          </p:nvPr>
        </p:nvSpPr>
        <p:spPr>
          <a:xfrm>
            <a:off x="0" y="990600"/>
            <a:ext cx="9144000" cy="5181600"/>
          </a:xfrm>
        </p:spPr>
        <p:txBody>
          <a:bodyPr/>
          <a:lstStyle/>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924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914400" y="228601"/>
            <a:ext cx="6934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Mathematical Understanding?</a:t>
            </a:r>
            <a:endParaRPr lang="en-US" dirty="0">
              <a:latin typeface="Arial Narrow" pitchFamily="34" charset="0"/>
            </a:endParaRPr>
          </a:p>
        </p:txBody>
      </p:sp>
      <p:sp>
        <p:nvSpPr>
          <p:cNvPr id="2" name="TextBox 1"/>
          <p:cNvSpPr txBox="1"/>
          <p:nvPr/>
        </p:nvSpPr>
        <p:spPr>
          <a:xfrm>
            <a:off x="457200" y="5675293"/>
            <a:ext cx="8305800" cy="954107"/>
          </a:xfrm>
          <a:prstGeom prst="rect">
            <a:avLst/>
          </a:prstGeom>
          <a:noFill/>
        </p:spPr>
        <p:txBody>
          <a:bodyPr wrap="square" rtlCol="0">
            <a:spAutoFit/>
          </a:bodyPr>
          <a:lstStyle/>
          <a:p>
            <a:pPr algn="ctr"/>
            <a:r>
              <a:rPr lang="en-US" sz="2800" dirty="0">
                <a:hlinkClick r:id="rId6"/>
              </a:rPr>
              <a:t>http://robertkaplinsky.com/what-does-it-mean-to-understand-mathematics</a:t>
            </a:r>
            <a:r>
              <a:rPr lang="en-US" sz="2800" dirty="0" smtClean="0">
                <a:hlinkClick r:id="rId6"/>
              </a:rPr>
              <a:t>/</a:t>
            </a:r>
            <a:r>
              <a:rPr lang="en-US" sz="2800" dirty="0" smtClean="0"/>
              <a:t>   </a:t>
            </a:r>
            <a:endParaRPr lang="en-US" sz="2800" dirty="0"/>
          </a:p>
        </p:txBody>
      </p:sp>
    </p:spTree>
    <p:extLst>
      <p:ext uri="{BB962C8B-B14F-4D97-AF65-F5344CB8AC3E}">
        <p14:creationId xmlns:p14="http://schemas.microsoft.com/office/powerpoint/2010/main" val="32196803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0100" y="685800"/>
            <a:ext cx="4000500" cy="5540376"/>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ubtitle 2"/>
          <p:cNvSpPr>
            <a:spLocks noGrp="1"/>
          </p:cNvSpPr>
          <p:nvPr>
            <p:ph type="subTitle" idx="1"/>
          </p:nvPr>
        </p:nvSpPr>
        <p:spPr>
          <a:xfrm>
            <a:off x="0" y="990600"/>
            <a:ext cx="9144000" cy="5181600"/>
          </a:xfrm>
        </p:spPr>
        <p:txBody>
          <a:bodyPr/>
          <a:lstStyle/>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924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457200" y="5675293"/>
            <a:ext cx="8305800" cy="954107"/>
          </a:xfrm>
          <a:prstGeom prst="rect">
            <a:avLst/>
          </a:prstGeom>
          <a:noFill/>
        </p:spPr>
        <p:txBody>
          <a:bodyPr wrap="square" rtlCol="0">
            <a:spAutoFit/>
          </a:bodyPr>
          <a:lstStyle/>
          <a:p>
            <a:pPr algn="ctr"/>
            <a:r>
              <a:rPr lang="en-US" sz="2800" dirty="0">
                <a:hlinkClick r:id="rId5"/>
              </a:rPr>
              <a:t>http://robertkaplinsky.com/what-does-it-mean-to-understand-mathematics</a:t>
            </a:r>
            <a:r>
              <a:rPr lang="en-US" sz="2800" dirty="0" smtClean="0">
                <a:hlinkClick r:id="rId5"/>
              </a:rPr>
              <a:t>/</a:t>
            </a:r>
            <a:r>
              <a:rPr lang="en-US" sz="2800" dirty="0" smtClean="0"/>
              <a:t>   </a:t>
            </a:r>
            <a:endParaRPr lang="en-US" sz="2800" dirty="0"/>
          </a:p>
        </p:txBody>
      </p:sp>
      <p:sp>
        <p:nvSpPr>
          <p:cNvPr id="4" name="TextBox 3"/>
          <p:cNvSpPr txBox="1"/>
          <p:nvPr/>
        </p:nvSpPr>
        <p:spPr>
          <a:xfrm>
            <a:off x="685800" y="1066800"/>
            <a:ext cx="3657600" cy="4524315"/>
          </a:xfrm>
          <a:prstGeom prst="rect">
            <a:avLst/>
          </a:prstGeom>
          <a:noFill/>
        </p:spPr>
        <p:txBody>
          <a:bodyPr wrap="square" rtlCol="0">
            <a:spAutoFit/>
          </a:bodyPr>
          <a:lstStyle/>
          <a:p>
            <a:pPr marL="457200" indent="-457200">
              <a:buFont typeface="Arial" pitchFamily="34" charset="0"/>
              <a:buChar char="•"/>
            </a:pPr>
            <a:r>
              <a:rPr lang="en-US" sz="3600" dirty="0" smtClean="0"/>
              <a:t>Procedural skill and fluency</a:t>
            </a:r>
          </a:p>
          <a:p>
            <a:pPr marL="457200" indent="-457200">
              <a:buFont typeface="Arial" pitchFamily="34" charset="0"/>
              <a:buChar char="•"/>
            </a:pPr>
            <a:r>
              <a:rPr lang="en-US" sz="3600" dirty="0" smtClean="0"/>
              <a:t>Conceptual understanding</a:t>
            </a:r>
          </a:p>
          <a:p>
            <a:pPr marL="457200" indent="-457200">
              <a:buFont typeface="Arial" pitchFamily="34" charset="0"/>
              <a:buChar char="•"/>
            </a:pPr>
            <a:r>
              <a:rPr lang="en-US" sz="3600" dirty="0" smtClean="0"/>
              <a:t>The ability to apply mathematics</a:t>
            </a:r>
            <a:endParaRPr lang="en-US" sz="3600" dirty="0"/>
          </a:p>
        </p:txBody>
      </p:sp>
      <p:sp>
        <p:nvSpPr>
          <p:cNvPr id="10" name="Title 1"/>
          <p:cNvSpPr>
            <a:spLocks noGrp="1"/>
          </p:cNvSpPr>
          <p:nvPr>
            <p:ph type="ctrTitle"/>
          </p:nvPr>
        </p:nvSpPr>
        <p:spPr>
          <a:xfrm>
            <a:off x="914400" y="228601"/>
            <a:ext cx="6934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Mathematical Understanding?</a:t>
            </a:r>
            <a:endParaRPr lang="en-US" dirty="0">
              <a:latin typeface="Arial Narrow" pitchFamily="34" charset="0"/>
            </a:endParaRPr>
          </a:p>
        </p:txBody>
      </p:sp>
    </p:spTree>
    <p:extLst>
      <p:ext uri="{BB962C8B-B14F-4D97-AF65-F5344CB8AC3E}">
        <p14:creationId xmlns:p14="http://schemas.microsoft.com/office/powerpoint/2010/main" val="35893216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oherence2.jpg"/>
          <p:cNvPicPr>
            <a:picLocks noChangeAspect="1"/>
          </p:cNvPicPr>
          <p:nvPr/>
        </p:nvPicPr>
        <p:blipFill>
          <a:blip r:embed="rId3" cstate="print"/>
          <a:stretch>
            <a:fillRect/>
          </a:stretch>
        </p:blipFill>
        <p:spPr>
          <a:xfrm rot="16200000">
            <a:off x="5503985" y="744414"/>
            <a:ext cx="3470029" cy="3657600"/>
          </a:xfrm>
          <a:prstGeom prst="rect">
            <a:avLst/>
          </a:prstGeom>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Coherence and Focus</a:t>
            </a:r>
            <a:endParaRPr lang="en-US" dirty="0">
              <a:latin typeface="Arial Narrow" pitchFamily="34" charset="0"/>
            </a:endParaRPr>
          </a:p>
        </p:txBody>
      </p:sp>
      <p:sp>
        <p:nvSpPr>
          <p:cNvPr id="3" name="Subtitle 2"/>
          <p:cNvSpPr>
            <a:spLocks noGrp="1"/>
          </p:cNvSpPr>
          <p:nvPr>
            <p:ph type="subTitle" idx="1"/>
          </p:nvPr>
        </p:nvSpPr>
        <p:spPr>
          <a:xfrm>
            <a:off x="152400" y="914400"/>
            <a:ext cx="5943600" cy="5257800"/>
          </a:xfrm>
        </p:spPr>
        <p:txBody>
          <a:bodyPr/>
          <a:lstStyle/>
          <a:p>
            <a:pPr marL="457200" indent="-457200" algn="l">
              <a:buFont typeface="Arial" pitchFamily="34" charset="0"/>
              <a:buChar char="•"/>
            </a:pPr>
            <a:r>
              <a:rPr lang="en-US" dirty="0" smtClean="0">
                <a:solidFill>
                  <a:schemeClr val="tx1"/>
                </a:solidFill>
              </a:rPr>
              <a:t>K-9</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a:solidFill>
                  <a:schemeClr val="tx1"/>
                </a:solidFill>
              </a:rPr>
              <a:t> </a:t>
            </a:r>
            <a:r>
              <a:rPr lang="en-US" dirty="0" smtClean="0">
                <a:solidFill>
                  <a:schemeClr val="tx1"/>
                </a:solidFill>
              </a:rPr>
              <a:t>Rewrite expressions</a:t>
            </a:r>
          </a:p>
          <a:p>
            <a:pPr lvl="2" algn="l">
              <a:buFont typeface="Wingdings" pitchFamily="2" charset="2"/>
              <a:buChar char="Ø"/>
            </a:pPr>
            <a:r>
              <a:rPr lang="en-US" dirty="0" smtClean="0">
                <a:solidFill>
                  <a:schemeClr val="tx1"/>
                </a:solidFill>
              </a:rPr>
              <a:t> Linear functions</a:t>
            </a:r>
          </a:p>
          <a:p>
            <a:pPr lvl="2" algn="l">
              <a:buFont typeface="Wingdings" pitchFamily="2" charset="2"/>
              <a:buChar char="Ø"/>
            </a:pPr>
            <a:r>
              <a:rPr lang="en-US" dirty="0">
                <a:solidFill>
                  <a:schemeClr val="tx1"/>
                </a:solidFill>
              </a:rPr>
              <a:t> </a:t>
            </a:r>
            <a:r>
              <a:rPr lang="en-US" dirty="0" smtClean="0">
                <a:solidFill>
                  <a:schemeClr val="tx1"/>
                </a:solidFill>
              </a:rPr>
              <a:t>Quadratic functions</a:t>
            </a:r>
          </a:p>
          <a:p>
            <a:pPr marL="457200" indent="-457200" algn="l">
              <a:buFont typeface="Arial" pitchFamily="34" charset="0"/>
              <a:buChar char="•"/>
            </a:pPr>
            <a:r>
              <a:rPr lang="en-US" dirty="0" smtClean="0">
                <a:solidFill>
                  <a:schemeClr val="tx1"/>
                </a:solidFill>
              </a:rPr>
              <a:t>11th-12th </a:t>
            </a:r>
            <a:endParaRPr lang="en-US" dirty="0">
              <a:solidFill>
                <a:schemeClr val="tx1"/>
              </a:solidFill>
            </a:endParaRPr>
          </a:p>
          <a:p>
            <a:pPr lvl="2" algn="l">
              <a:buFont typeface="Wingdings" pitchFamily="2" charset="2"/>
              <a:buChar char="Ø"/>
            </a:pPr>
            <a:r>
              <a:rPr lang="en-US" dirty="0" smtClean="0">
                <a:solidFill>
                  <a:schemeClr val="tx1"/>
                </a:solidFill>
              </a:rPr>
              <a:t> Solve and graph functions</a:t>
            </a:r>
          </a:p>
          <a:p>
            <a:pPr lvl="2" algn="l">
              <a:buFont typeface="Wingdings" pitchFamily="2" charset="2"/>
              <a:buChar char="Ø"/>
            </a:pPr>
            <a:r>
              <a:rPr lang="en-US" dirty="0">
                <a:solidFill>
                  <a:schemeClr val="tx1"/>
                </a:solidFill>
              </a:rPr>
              <a:t> </a:t>
            </a:r>
            <a:r>
              <a:rPr lang="en-US" dirty="0" smtClean="0">
                <a:solidFill>
                  <a:schemeClr val="tx1"/>
                </a:solidFill>
              </a:rPr>
              <a:t>Model with functions.</a:t>
            </a:r>
          </a:p>
          <a:p>
            <a:pPr algn="l"/>
            <a:endParaRPr lang="en-US" dirty="0" smtClean="0">
              <a:solidFill>
                <a:schemeClr val="tx1"/>
              </a:solidFill>
              <a:latin typeface="Arial Narrow" pitchFamily="34" charset="0"/>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98710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5" name="Subtitle 4"/>
              <p:cNvSpPr>
                <a:spLocks noGrp="1"/>
              </p:cNvSpPr>
              <p:nvPr>
                <p:ph type="subTitle" idx="1"/>
              </p:nvPr>
            </p:nvSpPr>
            <p:spPr>
              <a:xfrm>
                <a:off x="304800" y="1219200"/>
                <a:ext cx="8382000" cy="4419600"/>
              </a:xfrm>
            </p:spPr>
            <p:txBody>
              <a:bodyPr/>
              <a:lstStyle/>
              <a:p>
                <a:pPr algn="l"/>
                <a:r>
                  <a:rPr lang="en-US" dirty="0" smtClean="0">
                    <a:solidFill>
                      <a:schemeClr val="tx1"/>
                    </a:solidFill>
                  </a:rPr>
                  <a:t>The combined fuel economy (as defined by the federal Corporate Average Fuel Economy standard) for </a:t>
                </a:r>
                <a14:m>
                  <m:oMath xmlns:m="http://schemas.openxmlformats.org/officeDocument/2006/math">
                    <m:r>
                      <a:rPr lang="en-US" i="1" dirty="0" smtClean="0">
                        <a:solidFill>
                          <a:schemeClr val="tx1"/>
                        </a:solidFill>
                        <a:latin typeface="Cambria Math"/>
                      </a:rPr>
                      <m:t>𝑥</m:t>
                    </m:r>
                  </m:oMath>
                </a14:m>
                <a:r>
                  <a:rPr lang="en-US" dirty="0" smtClean="0">
                    <a:solidFill>
                      <a:schemeClr val="tx1"/>
                    </a:solidFill>
                  </a:rPr>
                  <a:t> mpg in the city and </a:t>
                </a:r>
                <a14:m>
                  <m:oMath xmlns:m="http://schemas.openxmlformats.org/officeDocument/2006/math">
                    <m:r>
                      <a:rPr lang="en-US" i="1" dirty="0" smtClean="0">
                        <a:solidFill>
                          <a:schemeClr val="tx1"/>
                        </a:solidFill>
                        <a:latin typeface="Cambria Math"/>
                      </a:rPr>
                      <m:t>𝑦</m:t>
                    </m:r>
                  </m:oMath>
                </a14:m>
                <a:r>
                  <a:rPr lang="en-US" dirty="0" smtClean="0">
                    <a:solidFill>
                      <a:schemeClr val="tx1"/>
                    </a:solidFill>
                  </a:rPr>
                  <a:t> mpg on the highway, is computed as:</a:t>
                </a:r>
              </a:p>
              <a:p>
                <a:pPr algn="l"/>
                <a14:m>
                  <m:oMathPara xmlns:m="http://schemas.openxmlformats.org/officeDocument/2006/math">
                    <m:oMathParaPr>
                      <m:jc m:val="centerGroup"/>
                    </m:oMathParaPr>
                    <m:oMath xmlns:m="http://schemas.openxmlformats.org/officeDocument/2006/math">
                      <m:r>
                        <m:rPr>
                          <m:nor/>
                        </m:rPr>
                        <a:rPr lang="en-US" b="0" i="0" smtClean="0">
                          <a:solidFill>
                            <a:schemeClr val="tx1"/>
                          </a:solidFill>
                          <a:latin typeface="Cambria Math"/>
                        </a:rPr>
                        <m:t>Combined</m:t>
                      </m:r>
                      <m:r>
                        <m:rPr>
                          <m:nor/>
                        </m:rPr>
                        <a:rPr lang="en-US" b="0" i="0" smtClean="0">
                          <a:solidFill>
                            <a:schemeClr val="tx1"/>
                          </a:solidFill>
                          <a:latin typeface="Cambria Math"/>
                        </a:rPr>
                        <m:t> </m:t>
                      </m:r>
                      <m:r>
                        <m:rPr>
                          <m:nor/>
                        </m:rPr>
                        <a:rPr lang="en-US" b="0" i="0" smtClean="0">
                          <a:solidFill>
                            <a:schemeClr val="tx1"/>
                          </a:solidFill>
                          <a:latin typeface="Cambria Math"/>
                        </a:rPr>
                        <m:t>fuel</m:t>
                      </m:r>
                      <m:r>
                        <m:rPr>
                          <m:nor/>
                        </m:rPr>
                        <a:rPr lang="en-US" b="0" i="0" smtClean="0">
                          <a:solidFill>
                            <a:schemeClr val="tx1"/>
                          </a:solidFill>
                          <a:latin typeface="Cambria Math"/>
                        </a:rPr>
                        <m:t> </m:t>
                      </m:r>
                      <m:r>
                        <m:rPr>
                          <m:nor/>
                        </m:rPr>
                        <a:rPr lang="en-US" b="0" i="0" smtClean="0">
                          <a:solidFill>
                            <a:schemeClr val="tx1"/>
                          </a:solidFill>
                          <a:latin typeface="Cambria Math"/>
                        </a:rPr>
                        <m:t>economy</m:t>
                      </m:r>
                      <m:r>
                        <a:rPr lang="en-US" b="0" i="1" smtClean="0">
                          <a:solidFill>
                            <a:schemeClr val="tx1"/>
                          </a:solidFill>
                          <a:latin typeface="Cambria Math"/>
                        </a:rPr>
                        <m:t>=</m:t>
                      </m:r>
                      <m:f>
                        <m:fPr>
                          <m:ctrlPr>
                            <a:rPr lang="en-US" b="0" i="1" smtClean="0">
                              <a:solidFill>
                                <a:schemeClr val="tx1"/>
                              </a:solidFill>
                              <a:latin typeface="Cambria Math"/>
                            </a:rPr>
                          </m:ctrlPr>
                        </m:fPr>
                        <m:num>
                          <m:r>
                            <a:rPr lang="en-US" b="0" i="1" smtClean="0">
                              <a:solidFill>
                                <a:schemeClr val="tx1"/>
                              </a:solidFill>
                              <a:latin typeface="Cambria Math"/>
                            </a:rPr>
                            <m:t>2</m:t>
                          </m:r>
                          <m:r>
                            <a:rPr lang="en-US" b="0" i="1" smtClean="0">
                              <a:solidFill>
                                <a:schemeClr val="tx1"/>
                              </a:solidFill>
                              <a:latin typeface="Cambria Math"/>
                            </a:rPr>
                            <m:t>𝑥𝑦</m:t>
                          </m:r>
                        </m:num>
                        <m:den>
                          <m:r>
                            <a:rPr lang="en-US" b="0" i="1" smtClean="0">
                              <a:solidFill>
                                <a:schemeClr val="tx1"/>
                              </a:solidFill>
                              <a:latin typeface="Cambria Math"/>
                            </a:rPr>
                            <m:t>𝑥</m:t>
                          </m:r>
                          <m:r>
                            <a:rPr lang="en-US" b="0" i="1" smtClean="0">
                              <a:solidFill>
                                <a:schemeClr val="tx1"/>
                              </a:solidFill>
                              <a:latin typeface="Cambria Math"/>
                            </a:rPr>
                            <m:t>+</m:t>
                          </m:r>
                          <m:r>
                            <a:rPr lang="en-US" b="0" i="1" smtClean="0">
                              <a:solidFill>
                                <a:schemeClr val="tx1"/>
                              </a:solidFill>
                              <a:latin typeface="Cambria Math"/>
                            </a:rPr>
                            <m:t>𝑦</m:t>
                          </m:r>
                        </m:den>
                      </m:f>
                    </m:oMath>
                  </m:oMathPara>
                </a14:m>
                <a:endParaRPr lang="en-US" dirty="0" smtClean="0">
                  <a:solidFill>
                    <a:schemeClr val="tx1"/>
                  </a:solidFill>
                </a:endParaRPr>
              </a:p>
              <a:p>
                <a:pPr algn="l"/>
                <a:r>
                  <a:rPr lang="en-US" dirty="0" smtClean="0">
                    <a:solidFill>
                      <a:schemeClr val="tx1"/>
                    </a:solidFill>
                  </a:rPr>
                  <a:t>For most conventional cars, the highway fuel economy is 10 mpg higher than the city fuel economy. If the city fuel economy is </a:t>
                </a:r>
                <a14:m>
                  <m:oMath xmlns:m="http://schemas.openxmlformats.org/officeDocument/2006/math">
                    <m:r>
                      <a:rPr lang="en-US" i="1" dirty="0" smtClean="0">
                        <a:solidFill>
                          <a:schemeClr val="tx1"/>
                        </a:solidFill>
                        <a:latin typeface="Cambria Math"/>
                      </a:rPr>
                      <m:t>𝑥</m:t>
                    </m:r>
                  </m:oMath>
                </a14:m>
                <a:r>
                  <a:rPr lang="en-US" dirty="0" smtClean="0">
                    <a:solidFill>
                      <a:schemeClr val="tx1"/>
                    </a:solidFill>
                  </a:rPr>
                  <a:t> mpg, what is the combined fuel economy in terms of </a:t>
                </a:r>
                <a14:m>
                  <m:oMath xmlns:m="http://schemas.openxmlformats.org/officeDocument/2006/math">
                    <m:r>
                      <a:rPr lang="en-US" i="1" dirty="0" smtClean="0">
                        <a:solidFill>
                          <a:schemeClr val="tx1"/>
                        </a:solidFill>
                        <a:latin typeface="Cambria Math"/>
                      </a:rPr>
                      <m:t>𝑥</m:t>
                    </m:r>
                  </m:oMath>
                </a14:m>
                <a:r>
                  <a:rPr lang="en-US" dirty="0" smtClean="0">
                    <a:solidFill>
                      <a:schemeClr val="tx1"/>
                    </a:solidFill>
                  </a:rPr>
                  <a:t>?</a:t>
                </a:r>
                <a:endParaRPr lang="en-US" dirty="0">
                  <a:solidFill>
                    <a:schemeClr val="tx1"/>
                  </a:solidFill>
                </a:endParaRPr>
              </a:p>
            </p:txBody>
          </p:sp>
        </mc:Choice>
        <mc:Fallback xmlns="">
          <p:sp>
            <p:nvSpPr>
              <p:cNvPr id="5" name="Subtitle 4"/>
              <p:cNvSpPr>
                <a:spLocks noGrp="1" noRot="1" noChangeAspect="1" noMove="1" noResize="1" noEditPoints="1" noAdjustHandles="1" noChangeArrowheads="1" noChangeShapeType="1" noTextEdit="1"/>
              </p:cNvSpPr>
              <p:nvPr>
                <p:ph type="subTitle" idx="1"/>
              </p:nvPr>
            </p:nvSpPr>
            <p:spPr>
              <a:xfrm>
                <a:off x="304800" y="1219200"/>
                <a:ext cx="8382000" cy="4419600"/>
              </a:xfrm>
              <a:blipFill rotWithShape="1">
                <a:blip r:embed="rId4"/>
                <a:stretch>
                  <a:fillRect l="-1818" t="-1793" r="-1236" b="-8690"/>
                </a:stretch>
              </a:blipFill>
            </p:spPr>
            <p:txBody>
              <a:bodyPr/>
              <a:lstStyle/>
              <a:p>
                <a:r>
                  <a:rPr lang="en-US">
                    <a:noFill/>
                  </a:rPr>
                  <a:t> </a:t>
                </a:r>
              </a:p>
            </p:txBody>
          </p:sp>
        </mc:Fallback>
      </mc:AlternateContent>
      <p:sp>
        <p:nvSpPr>
          <p:cNvPr id="6" name="TextBox 5"/>
          <p:cNvSpPr txBox="1"/>
          <p:nvPr/>
        </p:nvSpPr>
        <p:spPr>
          <a:xfrm>
            <a:off x="228600" y="5712023"/>
            <a:ext cx="5846152"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A-APR Combined Fuel Efficiency</a:t>
            </a:r>
            <a:endParaRPr lang="en-US" sz="1400" dirty="0"/>
          </a:p>
        </p:txBody>
      </p:sp>
    </p:spTree>
    <p:extLst>
      <p:ext uri="{BB962C8B-B14F-4D97-AF65-F5344CB8AC3E}">
        <p14:creationId xmlns:p14="http://schemas.microsoft.com/office/powerpoint/2010/main" val="41489126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5" name="Subtitle 4"/>
              <p:cNvSpPr>
                <a:spLocks noGrp="1"/>
              </p:cNvSpPr>
              <p:nvPr>
                <p:ph type="subTitle" idx="1"/>
              </p:nvPr>
            </p:nvSpPr>
            <p:spPr>
              <a:xfrm>
                <a:off x="304800" y="1219200"/>
                <a:ext cx="8382000" cy="4419600"/>
              </a:xfrm>
            </p:spPr>
            <p:txBody>
              <a:bodyPr/>
              <a:lstStyle/>
              <a:p>
                <a:pPr algn="l"/>
                <a14:m>
                  <m:oMathPara xmlns:m="http://schemas.openxmlformats.org/officeDocument/2006/math">
                    <m:oMathParaPr>
                      <m:jc m:val="centerGroup"/>
                    </m:oMathParaPr>
                    <m:oMath xmlns:m="http://schemas.openxmlformats.org/officeDocument/2006/math">
                      <m:r>
                        <m:rPr>
                          <m:nor/>
                        </m:rPr>
                        <a:rPr lang="en-US" sz="2400" b="0" i="0" smtClean="0">
                          <a:solidFill>
                            <a:schemeClr val="tx1"/>
                          </a:solidFill>
                          <a:latin typeface="Cambria Math"/>
                        </a:rPr>
                        <m:t>Combined</m:t>
                      </m:r>
                      <m:r>
                        <m:rPr>
                          <m:nor/>
                        </m:rPr>
                        <a:rPr lang="en-US" sz="2400" b="0" i="0" smtClean="0">
                          <a:solidFill>
                            <a:schemeClr val="tx1"/>
                          </a:solidFill>
                          <a:latin typeface="Cambria Math"/>
                        </a:rPr>
                        <m:t> </m:t>
                      </m:r>
                      <m:r>
                        <m:rPr>
                          <m:nor/>
                        </m:rPr>
                        <a:rPr lang="en-US" sz="2400" b="0" i="0" smtClean="0">
                          <a:solidFill>
                            <a:schemeClr val="tx1"/>
                          </a:solidFill>
                          <a:latin typeface="Cambria Math"/>
                        </a:rPr>
                        <m:t>fuel</m:t>
                      </m:r>
                      <m:r>
                        <m:rPr>
                          <m:nor/>
                        </m:rPr>
                        <a:rPr lang="en-US" sz="2400" b="0" i="0" smtClean="0">
                          <a:solidFill>
                            <a:schemeClr val="tx1"/>
                          </a:solidFill>
                          <a:latin typeface="Cambria Math"/>
                        </a:rPr>
                        <m:t> </m:t>
                      </m:r>
                      <m:r>
                        <m:rPr>
                          <m:nor/>
                        </m:rPr>
                        <a:rPr lang="en-US" sz="2400" b="0" i="0" smtClean="0">
                          <a:solidFill>
                            <a:schemeClr val="tx1"/>
                          </a:solidFill>
                          <a:latin typeface="Cambria Math"/>
                        </a:rPr>
                        <m:t>economy</m:t>
                      </m:r>
                      <m:r>
                        <a:rPr lang="en-US" sz="2400" b="0" i="1" smtClean="0">
                          <a:solidFill>
                            <a:schemeClr val="tx1"/>
                          </a:solidFill>
                          <a:latin typeface="Cambria Math"/>
                        </a:rPr>
                        <m:t>=</m:t>
                      </m:r>
                      <m:f>
                        <m:fPr>
                          <m:ctrlPr>
                            <a:rPr lang="en-US" sz="2400" b="0" i="1" smtClean="0">
                              <a:solidFill>
                                <a:schemeClr val="tx1"/>
                              </a:solidFill>
                              <a:latin typeface="Cambria Math"/>
                            </a:rPr>
                          </m:ctrlPr>
                        </m:fPr>
                        <m:num>
                          <m:r>
                            <a:rPr lang="en-US" sz="2400" b="0" i="1" smtClean="0">
                              <a:solidFill>
                                <a:schemeClr val="tx1"/>
                              </a:solidFill>
                              <a:latin typeface="Cambria Math"/>
                            </a:rPr>
                            <m:t>2</m:t>
                          </m:r>
                          <m:r>
                            <a:rPr lang="en-US" sz="2400" b="0" i="1" smtClean="0">
                              <a:solidFill>
                                <a:schemeClr val="tx1"/>
                              </a:solidFill>
                              <a:latin typeface="Cambria Math"/>
                            </a:rPr>
                            <m:t>𝑥𝑦</m:t>
                          </m:r>
                        </m:num>
                        <m:den>
                          <m:r>
                            <a:rPr lang="en-US" sz="2400" b="0" i="1" smtClean="0">
                              <a:solidFill>
                                <a:schemeClr val="tx1"/>
                              </a:solidFill>
                              <a:latin typeface="Cambria Math"/>
                            </a:rPr>
                            <m:t>𝑥</m:t>
                          </m:r>
                          <m:r>
                            <a:rPr lang="en-US" sz="2400" b="0" i="1" smtClean="0">
                              <a:solidFill>
                                <a:schemeClr val="tx1"/>
                              </a:solidFill>
                              <a:latin typeface="Cambria Math"/>
                            </a:rPr>
                            <m:t>+</m:t>
                          </m:r>
                          <m:r>
                            <a:rPr lang="en-US" sz="2400" b="0" i="1" smtClean="0">
                              <a:solidFill>
                                <a:schemeClr val="tx1"/>
                              </a:solidFill>
                              <a:latin typeface="Cambria Math"/>
                            </a:rPr>
                            <m:t>𝑦</m:t>
                          </m:r>
                        </m:den>
                      </m:f>
                    </m:oMath>
                  </m:oMathPara>
                </a14:m>
                <a:endParaRPr lang="en-US" sz="2400" dirty="0" smtClean="0">
                  <a:solidFill>
                    <a:schemeClr val="tx1"/>
                  </a:solidFill>
                </a:endParaRPr>
              </a:p>
              <a:p>
                <a:pPr algn="l"/>
                <a:r>
                  <a:rPr lang="en-US" sz="2400" dirty="0" smtClean="0">
                    <a:solidFill>
                      <a:schemeClr val="tx1"/>
                    </a:solidFill>
                  </a:rPr>
                  <a:t>For most conventional cars, the highway fuel economy is 10 mpg higher than the city fuel economy. If the city fuel economy is </a:t>
                </a:r>
                <a14:m>
                  <m:oMath xmlns:m="http://schemas.openxmlformats.org/officeDocument/2006/math">
                    <m:r>
                      <a:rPr lang="en-US" sz="2400" i="1" dirty="0" smtClean="0">
                        <a:solidFill>
                          <a:schemeClr val="tx1"/>
                        </a:solidFill>
                        <a:latin typeface="Cambria Math"/>
                      </a:rPr>
                      <m:t>𝑥</m:t>
                    </m:r>
                  </m:oMath>
                </a14:m>
                <a:r>
                  <a:rPr lang="en-US" sz="2400" dirty="0" smtClean="0">
                    <a:solidFill>
                      <a:schemeClr val="tx1"/>
                    </a:solidFill>
                  </a:rPr>
                  <a:t> mpg, what is the combined fuel economy in terms of </a:t>
                </a:r>
                <a14:m>
                  <m:oMath xmlns:m="http://schemas.openxmlformats.org/officeDocument/2006/math">
                    <m:r>
                      <a:rPr lang="en-US" sz="2400" i="1" dirty="0" smtClean="0">
                        <a:solidFill>
                          <a:schemeClr val="tx1"/>
                        </a:solidFill>
                        <a:latin typeface="Cambria Math"/>
                      </a:rPr>
                      <m:t>𝑥</m:t>
                    </m:r>
                  </m:oMath>
                </a14:m>
                <a:r>
                  <a:rPr lang="en-US" sz="2400" dirty="0" smtClean="0">
                    <a:solidFill>
                      <a:schemeClr val="tx1"/>
                    </a:solidFill>
                  </a:rPr>
                  <a:t>? Write your answer in the form of </a:t>
                </a:r>
                <a14:m>
                  <m:oMath xmlns:m="http://schemas.openxmlformats.org/officeDocument/2006/math">
                    <m:r>
                      <a:rPr lang="en-US" sz="2400" b="0" i="1" smtClean="0">
                        <a:solidFill>
                          <a:schemeClr val="tx1"/>
                        </a:solidFill>
                        <a:latin typeface="Cambria Math"/>
                      </a:rPr>
                      <m:t>𝑞</m:t>
                    </m:r>
                    <m:d>
                      <m:dPr>
                        <m:ctrlPr>
                          <a:rPr lang="en-US" sz="2400" b="0" i="1" smtClean="0">
                            <a:solidFill>
                              <a:schemeClr val="tx1"/>
                            </a:solidFill>
                            <a:latin typeface="Cambria Math"/>
                          </a:rPr>
                        </m:ctrlPr>
                      </m:dPr>
                      <m:e>
                        <m:r>
                          <a:rPr lang="en-US" sz="2400" b="0" i="1" smtClean="0">
                            <a:solidFill>
                              <a:schemeClr val="tx1"/>
                            </a:solidFill>
                            <a:latin typeface="Cambria Math"/>
                          </a:rPr>
                          <m:t>𝑥</m:t>
                        </m:r>
                      </m:e>
                    </m:d>
                    <m:r>
                      <a:rPr lang="en-US" sz="2400" b="0" i="1" smtClean="0">
                        <a:solidFill>
                          <a:schemeClr val="tx1"/>
                        </a:solidFill>
                        <a:latin typeface="Cambria Math"/>
                      </a:rPr>
                      <m:t>+</m:t>
                    </m:r>
                    <m:f>
                      <m:fPr>
                        <m:ctrlPr>
                          <a:rPr lang="en-US" sz="2400" b="0" i="1" smtClean="0">
                            <a:solidFill>
                              <a:schemeClr val="tx1"/>
                            </a:solidFill>
                            <a:latin typeface="Cambria Math"/>
                          </a:rPr>
                        </m:ctrlPr>
                      </m:fPr>
                      <m:num>
                        <m:r>
                          <a:rPr lang="en-US" sz="2400" b="0" i="1" smtClean="0">
                            <a:solidFill>
                              <a:schemeClr val="tx1"/>
                            </a:solidFill>
                            <a:latin typeface="Cambria Math"/>
                          </a:rPr>
                          <m:t>𝑟</m:t>
                        </m:r>
                        <m:r>
                          <a:rPr lang="en-US" sz="2400" b="0" i="1" smtClean="0">
                            <a:solidFill>
                              <a:schemeClr val="tx1"/>
                            </a:solidFill>
                            <a:latin typeface="Cambria Math"/>
                          </a:rPr>
                          <m:t>(</m:t>
                        </m:r>
                        <m:r>
                          <a:rPr lang="en-US" sz="2400" b="0" i="1" smtClean="0">
                            <a:solidFill>
                              <a:schemeClr val="tx1"/>
                            </a:solidFill>
                            <a:latin typeface="Cambria Math"/>
                          </a:rPr>
                          <m:t>𝑥</m:t>
                        </m:r>
                        <m:r>
                          <a:rPr lang="en-US" sz="2400" b="0" i="1" smtClean="0">
                            <a:solidFill>
                              <a:schemeClr val="tx1"/>
                            </a:solidFill>
                            <a:latin typeface="Cambria Math"/>
                          </a:rPr>
                          <m:t>)</m:t>
                        </m:r>
                      </m:num>
                      <m:den>
                        <m:r>
                          <a:rPr lang="en-US" sz="2400" b="0" i="1" smtClean="0">
                            <a:solidFill>
                              <a:schemeClr val="tx1"/>
                            </a:solidFill>
                            <a:latin typeface="Cambria Math"/>
                          </a:rPr>
                          <m:t>𝑏</m:t>
                        </m:r>
                        <m:r>
                          <a:rPr lang="en-US" sz="2400" b="0" i="1" smtClean="0">
                            <a:solidFill>
                              <a:schemeClr val="tx1"/>
                            </a:solidFill>
                            <a:latin typeface="Cambria Math"/>
                          </a:rPr>
                          <m:t>(</m:t>
                        </m:r>
                        <m:r>
                          <a:rPr lang="en-US" sz="2400" b="0" i="1" smtClean="0">
                            <a:solidFill>
                              <a:schemeClr val="tx1"/>
                            </a:solidFill>
                            <a:latin typeface="Cambria Math"/>
                          </a:rPr>
                          <m:t>𝑥</m:t>
                        </m:r>
                        <m:r>
                          <a:rPr lang="en-US" sz="2400" b="0" i="1" smtClean="0">
                            <a:solidFill>
                              <a:schemeClr val="tx1"/>
                            </a:solidFill>
                            <a:latin typeface="Cambria Math"/>
                          </a:rPr>
                          <m:t>)</m:t>
                        </m:r>
                      </m:den>
                    </m:f>
                  </m:oMath>
                </a14:m>
                <a:r>
                  <a:rPr lang="en-US" sz="2400" dirty="0" smtClean="0">
                    <a:solidFill>
                      <a:schemeClr val="tx1"/>
                    </a:solidFill>
                  </a:rPr>
                  <a:t> where </a:t>
                </a:r>
                <a14:m>
                  <m:oMath xmlns:m="http://schemas.openxmlformats.org/officeDocument/2006/math">
                    <m:r>
                      <a:rPr lang="en-US" sz="2400" i="1" dirty="0" smtClean="0">
                        <a:solidFill>
                          <a:schemeClr val="tx1"/>
                        </a:solidFill>
                        <a:latin typeface="Cambria Math"/>
                      </a:rPr>
                      <m:t>𝑞</m:t>
                    </m:r>
                    <m:r>
                      <a:rPr lang="en-US" sz="2400" i="1" dirty="0" smtClean="0">
                        <a:solidFill>
                          <a:schemeClr val="tx1"/>
                        </a:solidFill>
                        <a:latin typeface="Cambria Math"/>
                      </a:rPr>
                      <m:t>(</m:t>
                    </m:r>
                    <m:r>
                      <a:rPr lang="en-US" sz="2400" i="1" dirty="0" smtClean="0">
                        <a:solidFill>
                          <a:schemeClr val="tx1"/>
                        </a:solidFill>
                        <a:latin typeface="Cambria Math"/>
                      </a:rPr>
                      <m:t>𝑥</m:t>
                    </m:r>
                    <m:r>
                      <a:rPr lang="en-US" sz="2400" i="1" dirty="0" smtClean="0">
                        <a:solidFill>
                          <a:schemeClr val="tx1"/>
                        </a:solidFill>
                        <a:latin typeface="Cambria Math"/>
                      </a:rPr>
                      <m:t>)</m:t>
                    </m:r>
                  </m:oMath>
                </a14:m>
                <a:r>
                  <a:rPr lang="en-US" sz="2400" dirty="0" smtClean="0">
                    <a:solidFill>
                      <a:schemeClr val="tx1"/>
                    </a:solidFill>
                  </a:rPr>
                  <a:t>, </a:t>
                </a:r>
                <a14:m>
                  <m:oMath xmlns:m="http://schemas.openxmlformats.org/officeDocument/2006/math">
                    <m:r>
                      <a:rPr lang="en-US" sz="2400" i="1" dirty="0" smtClean="0">
                        <a:solidFill>
                          <a:schemeClr val="tx1"/>
                        </a:solidFill>
                        <a:latin typeface="Cambria Math"/>
                      </a:rPr>
                      <m:t>𝑟</m:t>
                    </m:r>
                    <m:r>
                      <a:rPr lang="en-US" sz="2400" i="1" dirty="0" smtClean="0">
                        <a:solidFill>
                          <a:schemeClr val="tx1"/>
                        </a:solidFill>
                        <a:latin typeface="Cambria Math"/>
                      </a:rPr>
                      <m:t>(</m:t>
                    </m:r>
                    <m:r>
                      <a:rPr lang="en-US" sz="2400" i="1" dirty="0" smtClean="0">
                        <a:solidFill>
                          <a:schemeClr val="tx1"/>
                        </a:solidFill>
                        <a:latin typeface="Cambria Math"/>
                      </a:rPr>
                      <m:t>𝑥</m:t>
                    </m:r>
                    <m:r>
                      <a:rPr lang="en-US" sz="2400" i="1" dirty="0" smtClean="0">
                        <a:solidFill>
                          <a:schemeClr val="tx1"/>
                        </a:solidFill>
                        <a:latin typeface="Cambria Math"/>
                      </a:rPr>
                      <m:t>)</m:t>
                    </m:r>
                  </m:oMath>
                </a14:m>
                <a:r>
                  <a:rPr lang="en-US" sz="2400" dirty="0" smtClean="0">
                    <a:solidFill>
                      <a:schemeClr val="tx1"/>
                    </a:solidFill>
                  </a:rPr>
                  <a:t> and </a:t>
                </a:r>
                <a14:m>
                  <m:oMath xmlns:m="http://schemas.openxmlformats.org/officeDocument/2006/math">
                    <m:r>
                      <a:rPr lang="en-US" sz="2400" i="1" dirty="0" smtClean="0">
                        <a:solidFill>
                          <a:schemeClr val="tx1"/>
                        </a:solidFill>
                        <a:latin typeface="Cambria Math"/>
                      </a:rPr>
                      <m:t>𝑏</m:t>
                    </m:r>
                    <m:r>
                      <a:rPr lang="en-US" sz="2400" i="1" dirty="0" smtClean="0">
                        <a:solidFill>
                          <a:schemeClr val="tx1"/>
                        </a:solidFill>
                        <a:latin typeface="Cambria Math"/>
                      </a:rPr>
                      <m:t>(</m:t>
                    </m:r>
                    <m:r>
                      <a:rPr lang="en-US" sz="2400" i="1" dirty="0" smtClean="0">
                        <a:solidFill>
                          <a:schemeClr val="tx1"/>
                        </a:solidFill>
                        <a:latin typeface="Cambria Math"/>
                      </a:rPr>
                      <m:t>𝑥</m:t>
                    </m:r>
                    <m:r>
                      <a:rPr lang="en-US" sz="2400" i="1" dirty="0" smtClean="0">
                        <a:solidFill>
                          <a:schemeClr val="tx1"/>
                        </a:solidFill>
                        <a:latin typeface="Cambria Math"/>
                      </a:rPr>
                      <m:t>)</m:t>
                    </m:r>
                  </m:oMath>
                </a14:m>
                <a:r>
                  <a:rPr lang="en-US" sz="2400" dirty="0" smtClean="0">
                    <a:solidFill>
                      <a:schemeClr val="tx1"/>
                    </a:solidFill>
                  </a:rPr>
                  <a:t> are polynomials and the degree of </a:t>
                </a:r>
                <a14:m>
                  <m:oMath xmlns:m="http://schemas.openxmlformats.org/officeDocument/2006/math">
                    <m:r>
                      <a:rPr lang="en-US" sz="2400" i="1" dirty="0" smtClean="0">
                        <a:solidFill>
                          <a:schemeClr val="tx1"/>
                        </a:solidFill>
                        <a:latin typeface="Cambria Math"/>
                      </a:rPr>
                      <m:t>𝑟</m:t>
                    </m:r>
                    <m:r>
                      <a:rPr lang="en-US" sz="2400" i="1" dirty="0" smtClean="0">
                        <a:solidFill>
                          <a:schemeClr val="tx1"/>
                        </a:solidFill>
                        <a:latin typeface="Cambria Math"/>
                      </a:rPr>
                      <m:t>(</m:t>
                    </m:r>
                    <m:r>
                      <a:rPr lang="en-US" sz="2400" i="1" dirty="0" smtClean="0">
                        <a:solidFill>
                          <a:schemeClr val="tx1"/>
                        </a:solidFill>
                        <a:latin typeface="Cambria Math"/>
                      </a:rPr>
                      <m:t>𝑥</m:t>
                    </m:r>
                    <m:r>
                      <a:rPr lang="en-US" sz="2400" i="1" dirty="0" smtClean="0">
                        <a:solidFill>
                          <a:schemeClr val="tx1"/>
                        </a:solidFill>
                        <a:latin typeface="Cambria Math"/>
                      </a:rPr>
                      <m:t>)</m:t>
                    </m:r>
                  </m:oMath>
                </a14:m>
                <a:r>
                  <a:rPr lang="en-US" sz="2400" dirty="0" smtClean="0">
                    <a:solidFill>
                      <a:schemeClr val="tx1"/>
                    </a:solidFill>
                  </a:rPr>
                  <a:t> is less than the degree of </a:t>
                </a:r>
                <a14:m>
                  <m:oMath xmlns:m="http://schemas.openxmlformats.org/officeDocument/2006/math">
                    <m:r>
                      <a:rPr lang="en-US" sz="2400" i="1" dirty="0" smtClean="0">
                        <a:solidFill>
                          <a:schemeClr val="tx1"/>
                        </a:solidFill>
                        <a:latin typeface="Cambria Math"/>
                      </a:rPr>
                      <m:t>𝑏</m:t>
                    </m:r>
                    <m:r>
                      <a:rPr lang="en-US" sz="2400" i="1" dirty="0" smtClean="0">
                        <a:solidFill>
                          <a:schemeClr val="tx1"/>
                        </a:solidFill>
                        <a:latin typeface="Cambria Math"/>
                      </a:rPr>
                      <m:t>(</m:t>
                    </m:r>
                    <m:r>
                      <a:rPr lang="en-US" sz="2400" i="1" dirty="0" smtClean="0">
                        <a:solidFill>
                          <a:schemeClr val="tx1"/>
                        </a:solidFill>
                        <a:latin typeface="Cambria Math"/>
                      </a:rPr>
                      <m:t>𝑥</m:t>
                    </m:r>
                    <m:r>
                      <a:rPr lang="en-US" sz="2400" i="1" dirty="0" smtClean="0">
                        <a:solidFill>
                          <a:schemeClr val="tx1"/>
                        </a:solidFill>
                        <a:latin typeface="Cambria Math"/>
                      </a:rPr>
                      <m:t>)</m:t>
                    </m:r>
                  </m:oMath>
                </a14:m>
                <a:r>
                  <a:rPr lang="en-US" sz="2400" dirty="0" smtClean="0">
                    <a:solidFill>
                      <a:schemeClr val="tx1"/>
                    </a:solidFill>
                  </a:rPr>
                  <a:t>.</a:t>
                </a:r>
              </a:p>
              <a:p>
                <a:pPr algn="l"/>
                <a14:m>
                  <m:oMathPara xmlns:m="http://schemas.openxmlformats.org/officeDocument/2006/math">
                    <m:oMathParaPr>
                      <m:jc m:val="centerGroup"/>
                    </m:oMathParaPr>
                    <m:oMath xmlns:m="http://schemas.openxmlformats.org/officeDocument/2006/math">
                      <m:f>
                        <m:fPr>
                          <m:ctrlPr>
                            <a:rPr lang="en-US" sz="2400" i="1" smtClean="0">
                              <a:solidFill>
                                <a:schemeClr val="tx1"/>
                              </a:solidFill>
                              <a:latin typeface="Cambria Math"/>
                            </a:rPr>
                          </m:ctrlPr>
                        </m:fPr>
                        <m:num>
                          <m:r>
                            <a:rPr lang="en-US" sz="2400" b="0" i="1" smtClean="0">
                              <a:solidFill>
                                <a:schemeClr val="tx1"/>
                              </a:solidFill>
                              <a:latin typeface="Cambria Math"/>
                            </a:rPr>
                            <m:t>2</m:t>
                          </m:r>
                          <m:r>
                            <a:rPr lang="en-US" sz="2400" b="0" i="1" smtClean="0">
                              <a:solidFill>
                                <a:schemeClr val="tx1"/>
                              </a:solidFill>
                              <a:latin typeface="Cambria Math"/>
                            </a:rPr>
                            <m:t>𝑥</m:t>
                          </m:r>
                          <m:r>
                            <a:rPr lang="en-US" sz="2400" b="0" i="1" smtClean="0">
                              <a:solidFill>
                                <a:schemeClr val="tx1"/>
                              </a:solidFill>
                              <a:latin typeface="Cambria Math"/>
                            </a:rPr>
                            <m:t>(</m:t>
                          </m:r>
                          <m:r>
                            <a:rPr lang="en-US" sz="2400" b="0" i="1" smtClean="0">
                              <a:solidFill>
                                <a:schemeClr val="tx1"/>
                              </a:solidFill>
                              <a:latin typeface="Cambria Math"/>
                            </a:rPr>
                            <m:t>𝑥</m:t>
                          </m:r>
                          <m:r>
                            <a:rPr lang="en-US" sz="2400" b="0" i="1" smtClean="0">
                              <a:solidFill>
                                <a:schemeClr val="tx1"/>
                              </a:solidFill>
                              <a:latin typeface="Cambria Math"/>
                            </a:rPr>
                            <m:t>+10)</m:t>
                          </m:r>
                        </m:num>
                        <m:den>
                          <m:r>
                            <a:rPr lang="en-US" sz="2400" b="0" i="1" smtClean="0">
                              <a:solidFill>
                                <a:schemeClr val="tx1"/>
                              </a:solidFill>
                              <a:latin typeface="Cambria Math"/>
                            </a:rPr>
                            <m:t>2</m:t>
                          </m:r>
                          <m:r>
                            <a:rPr lang="en-US" sz="2400" b="0" i="1" smtClean="0">
                              <a:solidFill>
                                <a:schemeClr val="tx1"/>
                              </a:solidFill>
                              <a:latin typeface="Cambria Math"/>
                            </a:rPr>
                            <m:t>𝑥</m:t>
                          </m:r>
                          <m:r>
                            <a:rPr lang="en-US" sz="2400" b="0" i="1" smtClean="0">
                              <a:solidFill>
                                <a:schemeClr val="tx1"/>
                              </a:solidFill>
                              <a:latin typeface="Cambria Math"/>
                            </a:rPr>
                            <m:t>+10)</m:t>
                          </m:r>
                        </m:den>
                      </m:f>
                      <m:r>
                        <a:rPr lang="en-US" sz="2400" b="0" i="1" smtClean="0">
                          <a:solidFill>
                            <a:schemeClr val="tx1"/>
                          </a:solidFill>
                          <a:latin typeface="Cambria Math"/>
                        </a:rPr>
                        <m:t>=</m:t>
                      </m:r>
                      <m:f>
                        <m:fPr>
                          <m:ctrlPr>
                            <a:rPr lang="en-US" sz="2400" b="0" i="1" smtClean="0">
                              <a:solidFill>
                                <a:schemeClr val="tx1"/>
                              </a:solidFill>
                              <a:latin typeface="Cambria Math"/>
                            </a:rPr>
                          </m:ctrlPr>
                        </m:fPr>
                        <m:num>
                          <m:r>
                            <a:rPr lang="en-US" sz="2400" b="0" i="1" smtClean="0">
                              <a:solidFill>
                                <a:schemeClr val="tx1"/>
                              </a:solidFill>
                              <a:latin typeface="Cambria Math"/>
                            </a:rPr>
                            <m:t>2</m:t>
                          </m:r>
                          <m:r>
                            <a:rPr lang="en-US" sz="2400" b="0" i="1" smtClean="0">
                              <a:solidFill>
                                <a:schemeClr val="tx1"/>
                              </a:solidFill>
                              <a:latin typeface="Cambria Math"/>
                            </a:rPr>
                            <m:t>𝑥</m:t>
                          </m:r>
                          <m:r>
                            <a:rPr lang="en-US" sz="2400" b="0" i="1" smtClean="0">
                              <a:solidFill>
                                <a:schemeClr val="tx1"/>
                              </a:solidFill>
                              <a:latin typeface="Cambria Math"/>
                            </a:rPr>
                            <m:t>(</m:t>
                          </m:r>
                          <m:r>
                            <a:rPr lang="en-US" sz="2400" b="0" i="1" smtClean="0">
                              <a:solidFill>
                                <a:schemeClr val="tx1"/>
                              </a:solidFill>
                              <a:latin typeface="Cambria Math"/>
                            </a:rPr>
                            <m:t>𝑥</m:t>
                          </m:r>
                          <m:r>
                            <a:rPr lang="en-US" sz="2400" b="0" i="1" smtClean="0">
                              <a:solidFill>
                                <a:schemeClr val="tx1"/>
                              </a:solidFill>
                              <a:latin typeface="Cambria Math"/>
                            </a:rPr>
                            <m:t>+10)</m:t>
                          </m:r>
                        </m:num>
                        <m:den>
                          <m:r>
                            <a:rPr lang="en-US" sz="2400" b="0" i="1" smtClean="0">
                              <a:solidFill>
                                <a:schemeClr val="tx1"/>
                              </a:solidFill>
                              <a:latin typeface="Cambria Math"/>
                            </a:rPr>
                            <m:t>2(</m:t>
                          </m:r>
                          <m:r>
                            <a:rPr lang="en-US" sz="2400" b="0" i="1" smtClean="0">
                              <a:solidFill>
                                <a:schemeClr val="tx1"/>
                              </a:solidFill>
                              <a:latin typeface="Cambria Math"/>
                            </a:rPr>
                            <m:t>𝑥</m:t>
                          </m:r>
                          <m:r>
                            <a:rPr lang="en-US" sz="2400" b="0" i="1" smtClean="0">
                              <a:solidFill>
                                <a:schemeClr val="tx1"/>
                              </a:solidFill>
                              <a:latin typeface="Cambria Math"/>
                            </a:rPr>
                            <m:t>+5)</m:t>
                          </m:r>
                        </m:den>
                      </m:f>
                      <m:r>
                        <a:rPr lang="en-US" sz="2400" b="0" i="1" smtClean="0">
                          <a:solidFill>
                            <a:schemeClr val="tx1"/>
                          </a:solidFill>
                          <a:latin typeface="Cambria Math"/>
                        </a:rPr>
                        <m:t>=</m:t>
                      </m:r>
                      <m:f>
                        <m:fPr>
                          <m:ctrlPr>
                            <a:rPr lang="en-US" sz="2400" b="0" i="1" smtClean="0">
                              <a:solidFill>
                                <a:schemeClr val="tx1"/>
                              </a:solidFill>
                              <a:latin typeface="Cambria Math"/>
                            </a:rPr>
                          </m:ctrlPr>
                        </m:fPr>
                        <m:num>
                          <m:r>
                            <a:rPr lang="en-US" sz="2400" b="0" i="1" smtClean="0">
                              <a:solidFill>
                                <a:schemeClr val="tx1"/>
                              </a:solidFill>
                              <a:latin typeface="Cambria Math"/>
                            </a:rPr>
                            <m:t>𝑥</m:t>
                          </m:r>
                          <m:r>
                            <a:rPr lang="en-US" sz="2400" b="0" i="1" smtClean="0">
                              <a:solidFill>
                                <a:schemeClr val="tx1"/>
                              </a:solidFill>
                              <a:latin typeface="Cambria Math"/>
                            </a:rPr>
                            <m:t>(</m:t>
                          </m:r>
                          <m:r>
                            <a:rPr lang="en-US" sz="2400" b="0" i="1" smtClean="0">
                              <a:solidFill>
                                <a:schemeClr val="tx1"/>
                              </a:solidFill>
                              <a:latin typeface="Cambria Math"/>
                            </a:rPr>
                            <m:t>𝑥</m:t>
                          </m:r>
                          <m:r>
                            <a:rPr lang="en-US" sz="2400" b="0" i="1" smtClean="0">
                              <a:solidFill>
                                <a:schemeClr val="tx1"/>
                              </a:solidFill>
                              <a:latin typeface="Cambria Math"/>
                            </a:rPr>
                            <m:t>+10)</m:t>
                          </m:r>
                        </m:num>
                        <m:den>
                          <m:r>
                            <a:rPr lang="en-US" sz="2400" b="0" i="1" smtClean="0">
                              <a:solidFill>
                                <a:schemeClr val="tx1"/>
                              </a:solidFill>
                              <a:latin typeface="Cambria Math"/>
                            </a:rPr>
                            <m:t>(</m:t>
                          </m:r>
                          <m:r>
                            <a:rPr lang="en-US" sz="2400" b="0" i="1" smtClean="0">
                              <a:solidFill>
                                <a:schemeClr val="tx1"/>
                              </a:solidFill>
                              <a:latin typeface="Cambria Math"/>
                            </a:rPr>
                            <m:t>𝑥</m:t>
                          </m:r>
                          <m:r>
                            <a:rPr lang="en-US" sz="2400" b="0" i="1" smtClean="0">
                              <a:solidFill>
                                <a:schemeClr val="tx1"/>
                              </a:solidFill>
                              <a:latin typeface="Cambria Math"/>
                            </a:rPr>
                            <m:t>+5)</m:t>
                          </m:r>
                        </m:den>
                      </m:f>
                    </m:oMath>
                  </m:oMathPara>
                </a14:m>
                <a:endParaRPr lang="en-US" sz="2400" b="0" dirty="0" smtClean="0">
                  <a:solidFill>
                    <a:schemeClr val="tx1"/>
                  </a:solidFill>
                </a:endParaRPr>
              </a:p>
              <a:p>
                <a:pPr algn="l"/>
                <a14:m>
                  <m:oMathPara xmlns:m="http://schemas.openxmlformats.org/officeDocument/2006/math">
                    <m:oMathParaPr>
                      <m:jc m:val="centerGroup"/>
                    </m:oMathParaPr>
                    <m:oMath xmlns:m="http://schemas.openxmlformats.org/officeDocument/2006/math">
                      <m:f>
                        <m:fPr>
                          <m:ctrlPr>
                            <a:rPr lang="en-US" sz="2400" i="1" smtClean="0">
                              <a:solidFill>
                                <a:schemeClr val="tx1"/>
                              </a:solidFill>
                              <a:latin typeface="Cambria Math"/>
                            </a:rPr>
                          </m:ctrlPr>
                        </m:fPr>
                        <m:num>
                          <m:sSup>
                            <m:sSupPr>
                              <m:ctrlPr>
                                <a:rPr lang="en-US" sz="2400" i="1" smtClean="0">
                                  <a:solidFill>
                                    <a:schemeClr val="tx1"/>
                                  </a:solidFill>
                                  <a:latin typeface="Cambria Math"/>
                                </a:rPr>
                              </m:ctrlPr>
                            </m:sSupPr>
                            <m:e>
                              <m:r>
                                <a:rPr lang="en-US" sz="2400" b="0" i="1" smtClean="0">
                                  <a:solidFill>
                                    <a:schemeClr val="tx1"/>
                                  </a:solidFill>
                                  <a:latin typeface="Cambria Math"/>
                                </a:rPr>
                                <m:t>𝑥</m:t>
                              </m:r>
                            </m:e>
                            <m:sup>
                              <m:r>
                                <a:rPr lang="en-US" sz="2400" b="0" i="1" smtClean="0">
                                  <a:solidFill>
                                    <a:schemeClr val="tx1"/>
                                  </a:solidFill>
                                  <a:latin typeface="Cambria Math"/>
                                </a:rPr>
                                <m:t>2</m:t>
                              </m:r>
                            </m:sup>
                          </m:sSup>
                          <m:r>
                            <a:rPr lang="en-US" sz="2400" b="0" i="1" smtClean="0">
                              <a:solidFill>
                                <a:schemeClr val="tx1"/>
                              </a:solidFill>
                              <a:latin typeface="Cambria Math"/>
                            </a:rPr>
                            <m:t>+10</m:t>
                          </m:r>
                          <m:r>
                            <a:rPr lang="en-US" sz="2400" b="0" i="1" smtClean="0">
                              <a:solidFill>
                                <a:schemeClr val="tx1"/>
                              </a:solidFill>
                              <a:latin typeface="Cambria Math"/>
                            </a:rPr>
                            <m:t>𝑥</m:t>
                          </m:r>
                        </m:num>
                        <m:den>
                          <m:r>
                            <a:rPr lang="en-US" sz="2400" b="0" i="1" smtClean="0">
                              <a:solidFill>
                                <a:schemeClr val="tx1"/>
                              </a:solidFill>
                              <a:latin typeface="Cambria Math"/>
                            </a:rPr>
                            <m:t>(</m:t>
                          </m:r>
                          <m:r>
                            <a:rPr lang="en-US" sz="2400" b="0" i="1" smtClean="0">
                              <a:solidFill>
                                <a:schemeClr val="tx1"/>
                              </a:solidFill>
                              <a:latin typeface="Cambria Math"/>
                            </a:rPr>
                            <m:t>𝑥</m:t>
                          </m:r>
                          <m:r>
                            <a:rPr lang="en-US" sz="2400" b="0" i="1" smtClean="0">
                              <a:solidFill>
                                <a:schemeClr val="tx1"/>
                              </a:solidFill>
                              <a:latin typeface="Cambria Math"/>
                            </a:rPr>
                            <m:t>+5)</m:t>
                          </m:r>
                        </m:den>
                      </m:f>
                      <m:r>
                        <a:rPr lang="en-US" sz="2400" b="0" i="1" smtClean="0">
                          <a:solidFill>
                            <a:schemeClr val="tx1"/>
                          </a:solidFill>
                          <a:latin typeface="Cambria Math"/>
                        </a:rPr>
                        <m:t>=</m:t>
                      </m:r>
                      <m:f>
                        <m:fPr>
                          <m:ctrlPr>
                            <a:rPr lang="en-US" sz="2400" b="0" i="1" smtClean="0">
                              <a:solidFill>
                                <a:schemeClr val="tx1"/>
                              </a:solidFill>
                              <a:latin typeface="Cambria Math"/>
                            </a:rPr>
                          </m:ctrlPr>
                        </m:fPr>
                        <m:num>
                          <m:sSup>
                            <m:sSupPr>
                              <m:ctrlPr>
                                <a:rPr lang="en-US" sz="2400" b="0" i="1" smtClean="0">
                                  <a:solidFill>
                                    <a:schemeClr val="tx1"/>
                                  </a:solidFill>
                                  <a:latin typeface="Cambria Math"/>
                                </a:rPr>
                              </m:ctrlPr>
                            </m:sSupPr>
                            <m:e>
                              <m:r>
                                <a:rPr lang="en-US" sz="2400" b="0" i="1" smtClean="0">
                                  <a:solidFill>
                                    <a:schemeClr val="tx1"/>
                                  </a:solidFill>
                                  <a:latin typeface="Cambria Math"/>
                                </a:rPr>
                                <m:t>(</m:t>
                              </m:r>
                              <m:r>
                                <a:rPr lang="en-US" sz="2400" b="0" i="1" smtClean="0">
                                  <a:solidFill>
                                    <a:schemeClr val="tx1"/>
                                  </a:solidFill>
                                  <a:latin typeface="Cambria Math"/>
                                </a:rPr>
                                <m:t>𝑥</m:t>
                              </m:r>
                            </m:e>
                            <m:sup>
                              <m:r>
                                <a:rPr lang="en-US" sz="2400" b="0" i="1" smtClean="0">
                                  <a:solidFill>
                                    <a:schemeClr val="tx1"/>
                                  </a:solidFill>
                                  <a:latin typeface="Cambria Math"/>
                                </a:rPr>
                                <m:t>2</m:t>
                              </m:r>
                            </m:sup>
                          </m:sSup>
                          <m:r>
                            <a:rPr lang="en-US" sz="2400" b="0" i="1" smtClean="0">
                              <a:solidFill>
                                <a:schemeClr val="tx1"/>
                              </a:solidFill>
                              <a:latin typeface="Cambria Math"/>
                            </a:rPr>
                            <m:t>+10</m:t>
                          </m:r>
                          <m:r>
                            <a:rPr lang="en-US" sz="2400" b="0" i="1" smtClean="0">
                              <a:solidFill>
                                <a:schemeClr val="tx1"/>
                              </a:solidFill>
                              <a:latin typeface="Cambria Math"/>
                            </a:rPr>
                            <m:t>𝑥</m:t>
                          </m:r>
                          <m:r>
                            <a:rPr lang="en-US" sz="2400" b="0" i="1" smtClean="0">
                              <a:solidFill>
                                <a:schemeClr val="tx1"/>
                              </a:solidFill>
                              <a:latin typeface="Cambria Math"/>
                            </a:rPr>
                            <m:t>+25)−25</m:t>
                          </m:r>
                        </m:num>
                        <m:den>
                          <m:r>
                            <a:rPr lang="en-US" sz="2400" b="0" i="1" smtClean="0">
                              <a:solidFill>
                                <a:schemeClr val="tx1"/>
                              </a:solidFill>
                              <a:latin typeface="Cambria Math"/>
                            </a:rPr>
                            <m:t>(</m:t>
                          </m:r>
                          <m:r>
                            <a:rPr lang="en-US" sz="2400" b="0" i="1" smtClean="0">
                              <a:solidFill>
                                <a:schemeClr val="tx1"/>
                              </a:solidFill>
                              <a:latin typeface="Cambria Math"/>
                            </a:rPr>
                            <m:t>𝑥</m:t>
                          </m:r>
                          <m:r>
                            <a:rPr lang="en-US" sz="2400" b="0" i="1" smtClean="0">
                              <a:solidFill>
                                <a:schemeClr val="tx1"/>
                              </a:solidFill>
                              <a:latin typeface="Cambria Math"/>
                            </a:rPr>
                            <m:t>+5)</m:t>
                          </m:r>
                        </m:den>
                      </m:f>
                      <m:r>
                        <a:rPr lang="en-US" sz="2400" b="0" i="1" smtClean="0">
                          <a:solidFill>
                            <a:schemeClr val="tx1"/>
                          </a:solidFill>
                          <a:latin typeface="Cambria Math"/>
                        </a:rPr>
                        <m:t>=</m:t>
                      </m:r>
                      <m:d>
                        <m:dPr>
                          <m:ctrlPr>
                            <a:rPr lang="en-US" sz="2400" b="0" i="1" smtClean="0">
                              <a:solidFill>
                                <a:schemeClr val="tx1"/>
                              </a:solidFill>
                              <a:latin typeface="Cambria Math"/>
                            </a:rPr>
                          </m:ctrlPr>
                        </m:dPr>
                        <m:e>
                          <m:r>
                            <a:rPr lang="en-US" sz="2400" b="0" i="1" smtClean="0">
                              <a:solidFill>
                                <a:schemeClr val="tx1"/>
                              </a:solidFill>
                              <a:latin typeface="Cambria Math"/>
                            </a:rPr>
                            <m:t>𝑥</m:t>
                          </m:r>
                          <m:r>
                            <a:rPr lang="en-US" sz="2400" b="0" i="1" smtClean="0">
                              <a:solidFill>
                                <a:schemeClr val="tx1"/>
                              </a:solidFill>
                              <a:latin typeface="Cambria Math"/>
                            </a:rPr>
                            <m:t>+5</m:t>
                          </m:r>
                        </m:e>
                      </m:d>
                      <m:r>
                        <a:rPr lang="en-US" sz="2400" b="0" i="1" smtClean="0">
                          <a:solidFill>
                            <a:schemeClr val="tx1"/>
                          </a:solidFill>
                          <a:latin typeface="Cambria Math"/>
                        </a:rPr>
                        <m:t>−</m:t>
                      </m:r>
                      <m:f>
                        <m:fPr>
                          <m:ctrlPr>
                            <a:rPr lang="en-US" sz="2400" b="0" i="1" smtClean="0">
                              <a:solidFill>
                                <a:schemeClr val="tx1"/>
                              </a:solidFill>
                              <a:latin typeface="Cambria Math"/>
                            </a:rPr>
                          </m:ctrlPr>
                        </m:fPr>
                        <m:num>
                          <m:r>
                            <a:rPr lang="en-US" sz="2400" b="0" i="1" smtClean="0">
                              <a:solidFill>
                                <a:schemeClr val="tx1"/>
                              </a:solidFill>
                              <a:latin typeface="Cambria Math"/>
                            </a:rPr>
                            <m:t>25</m:t>
                          </m:r>
                        </m:num>
                        <m:den>
                          <m:r>
                            <a:rPr lang="en-US" sz="2400" b="0" i="1" smtClean="0">
                              <a:solidFill>
                                <a:schemeClr val="tx1"/>
                              </a:solidFill>
                              <a:latin typeface="Cambria Math"/>
                            </a:rPr>
                            <m:t>(</m:t>
                          </m:r>
                          <m:r>
                            <a:rPr lang="en-US" sz="2400" b="0" i="1" smtClean="0">
                              <a:solidFill>
                                <a:schemeClr val="tx1"/>
                              </a:solidFill>
                              <a:latin typeface="Cambria Math"/>
                            </a:rPr>
                            <m:t>𝑥</m:t>
                          </m:r>
                          <m:r>
                            <a:rPr lang="en-US" sz="2400" b="0" i="1" smtClean="0">
                              <a:solidFill>
                                <a:schemeClr val="tx1"/>
                              </a:solidFill>
                              <a:latin typeface="Cambria Math"/>
                            </a:rPr>
                            <m:t>+5)</m:t>
                          </m:r>
                        </m:den>
                      </m:f>
                    </m:oMath>
                  </m:oMathPara>
                </a14:m>
                <a:endParaRPr lang="en-US" sz="2400" dirty="0">
                  <a:solidFill>
                    <a:schemeClr val="tx1"/>
                  </a:solidFill>
                </a:endParaRPr>
              </a:p>
            </p:txBody>
          </p:sp>
        </mc:Choice>
        <mc:Fallback xmlns="">
          <p:sp>
            <p:nvSpPr>
              <p:cNvPr id="5" name="Subtitle 4"/>
              <p:cNvSpPr>
                <a:spLocks noGrp="1" noRot="1" noChangeAspect="1" noMove="1" noResize="1" noEditPoints="1" noAdjustHandles="1" noChangeArrowheads="1" noChangeShapeType="1" noTextEdit="1"/>
              </p:cNvSpPr>
              <p:nvPr>
                <p:ph type="subTitle" idx="1"/>
              </p:nvPr>
            </p:nvSpPr>
            <p:spPr>
              <a:xfrm>
                <a:off x="304800" y="1219200"/>
                <a:ext cx="8382000" cy="4419600"/>
              </a:xfrm>
              <a:blipFill rotWithShape="1">
                <a:blip r:embed="rId4"/>
                <a:stretch>
                  <a:fillRect l="-1091" b="-1241"/>
                </a:stretch>
              </a:blipFill>
            </p:spPr>
            <p:txBody>
              <a:bodyPr/>
              <a:lstStyle/>
              <a:p>
                <a:r>
                  <a:rPr lang="en-US">
                    <a:noFill/>
                  </a:rPr>
                  <a:t> </a:t>
                </a:r>
              </a:p>
            </p:txBody>
          </p:sp>
        </mc:Fallback>
      </mc:AlternateContent>
      <p:sp>
        <p:nvSpPr>
          <p:cNvPr id="6" name="TextBox 5"/>
          <p:cNvSpPr txBox="1"/>
          <p:nvPr/>
        </p:nvSpPr>
        <p:spPr>
          <a:xfrm>
            <a:off x="228600" y="5712023"/>
            <a:ext cx="5846152"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A-APR Combined Fuel Efficiency</a:t>
            </a:r>
            <a:endParaRPr lang="en-US" sz="1400" dirty="0"/>
          </a:p>
        </p:txBody>
      </p:sp>
    </p:spTree>
    <p:extLst>
      <p:ext uri="{BB962C8B-B14F-4D97-AF65-F5344CB8AC3E}">
        <p14:creationId xmlns:p14="http://schemas.microsoft.com/office/powerpoint/2010/main" val="24284400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dirty="0" smtClean="0">
                    <a:solidFill>
                      <a:schemeClr val="tx1"/>
                    </a:solidFill>
                  </a:rPr>
                  <a:t>John makes DVDs of his friend’s shows. The cost of producing </a:t>
                </a:r>
                <a14:m>
                  <m:oMath xmlns:m="http://schemas.openxmlformats.org/officeDocument/2006/math">
                    <m:r>
                      <a:rPr lang="en-US" i="1" dirty="0" smtClean="0">
                        <a:solidFill>
                          <a:schemeClr val="tx1"/>
                        </a:solidFill>
                        <a:latin typeface="Cambria Math"/>
                      </a:rPr>
                      <m:t>𝑥</m:t>
                    </m:r>
                  </m:oMath>
                </a14:m>
                <a:r>
                  <a:rPr lang="en-US" dirty="0" smtClean="0">
                    <a:solidFill>
                      <a:schemeClr val="tx1"/>
                    </a:solidFill>
                  </a:rPr>
                  <a:t> DVD is given by:</a:t>
                </a:r>
              </a:p>
              <a:p>
                <a:pPr algn="l"/>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a:rPr>
                        <m:t>𝐶</m:t>
                      </m:r>
                      <m:d>
                        <m:dPr>
                          <m:ctrlPr>
                            <a:rPr lang="en-US" b="0" i="1" smtClean="0">
                              <a:solidFill>
                                <a:schemeClr val="tx1"/>
                              </a:solidFill>
                              <a:latin typeface="Cambria Math"/>
                            </a:rPr>
                          </m:ctrlPr>
                        </m:dPr>
                        <m:e>
                          <m:r>
                            <a:rPr lang="en-US" b="0" i="1" smtClean="0">
                              <a:solidFill>
                                <a:schemeClr val="tx1"/>
                              </a:solidFill>
                              <a:latin typeface="Cambria Math"/>
                            </a:rPr>
                            <m:t>𝑥</m:t>
                          </m:r>
                        </m:e>
                      </m:d>
                      <m:r>
                        <a:rPr lang="en-US" b="0" i="1" smtClean="0">
                          <a:solidFill>
                            <a:schemeClr val="tx1"/>
                          </a:solidFill>
                          <a:latin typeface="Cambria Math"/>
                        </a:rPr>
                        <m:t>=2500+1.25</m:t>
                      </m:r>
                      <m:r>
                        <a:rPr lang="en-US" b="0" i="1" smtClean="0">
                          <a:solidFill>
                            <a:schemeClr val="tx1"/>
                          </a:solidFill>
                          <a:latin typeface="Cambria Math"/>
                        </a:rPr>
                        <m:t>𝑥</m:t>
                      </m:r>
                    </m:oMath>
                  </m:oMathPara>
                </a14:m>
                <a:endParaRPr lang="en-US" dirty="0" smtClean="0">
                  <a:solidFill>
                    <a:schemeClr val="tx1"/>
                  </a:solidFill>
                </a:endParaRPr>
              </a:p>
              <a:p>
                <a:pPr algn="l"/>
                <a:r>
                  <a:rPr lang="en-US" dirty="0" smtClean="0">
                    <a:solidFill>
                      <a:schemeClr val="tx1"/>
                    </a:solidFill>
                  </a:rPr>
                  <a:t>Find an equation for the average cost per DVD and the domain of the average cost function.</a:t>
                </a: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891" t="-1826" r="-1745"/>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228600" y="5712023"/>
            <a:ext cx="4677563"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Average Cost</a:t>
            </a:r>
            <a:endParaRPr lang="en-US" sz="1400" dirty="0"/>
          </a:p>
        </p:txBody>
      </p:sp>
    </p:spTree>
    <p:extLst>
      <p:ext uri="{BB962C8B-B14F-4D97-AF65-F5344CB8AC3E}">
        <p14:creationId xmlns:p14="http://schemas.microsoft.com/office/powerpoint/2010/main" val="27288346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dirty="0" smtClean="0">
                    <a:solidFill>
                      <a:schemeClr val="tx1"/>
                    </a:solidFill>
                  </a:rPr>
                  <a:t>John makes DVDs of his friend’s shows. The cost of producing </a:t>
                </a:r>
                <a14:m>
                  <m:oMath xmlns:m="http://schemas.openxmlformats.org/officeDocument/2006/math">
                    <m:r>
                      <a:rPr lang="en-US" i="1" dirty="0" smtClean="0">
                        <a:solidFill>
                          <a:schemeClr val="tx1"/>
                        </a:solidFill>
                        <a:latin typeface="Cambria Math"/>
                      </a:rPr>
                      <m:t>𝑥</m:t>
                    </m:r>
                  </m:oMath>
                </a14:m>
                <a:r>
                  <a:rPr lang="en-US" dirty="0" smtClean="0">
                    <a:solidFill>
                      <a:schemeClr val="tx1"/>
                    </a:solidFill>
                  </a:rPr>
                  <a:t> DVD is given by:</a:t>
                </a:r>
              </a:p>
              <a:p>
                <a:pPr algn="l"/>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a:rPr>
                        <m:t>𝐶</m:t>
                      </m:r>
                      <m:d>
                        <m:dPr>
                          <m:ctrlPr>
                            <a:rPr lang="en-US" b="0" i="1" smtClean="0">
                              <a:solidFill>
                                <a:schemeClr val="tx1"/>
                              </a:solidFill>
                              <a:latin typeface="Cambria Math"/>
                            </a:rPr>
                          </m:ctrlPr>
                        </m:dPr>
                        <m:e>
                          <m:r>
                            <a:rPr lang="en-US" b="0" i="1" smtClean="0">
                              <a:solidFill>
                                <a:schemeClr val="tx1"/>
                              </a:solidFill>
                              <a:latin typeface="Cambria Math"/>
                            </a:rPr>
                            <m:t>𝑥</m:t>
                          </m:r>
                        </m:e>
                      </m:d>
                      <m:r>
                        <a:rPr lang="en-US" b="0" i="1" smtClean="0">
                          <a:solidFill>
                            <a:schemeClr val="tx1"/>
                          </a:solidFill>
                          <a:latin typeface="Cambria Math"/>
                        </a:rPr>
                        <m:t>=2500+1.25</m:t>
                      </m:r>
                      <m:r>
                        <a:rPr lang="en-US" b="0" i="1" smtClean="0">
                          <a:solidFill>
                            <a:schemeClr val="tx1"/>
                          </a:solidFill>
                          <a:latin typeface="Cambria Math"/>
                        </a:rPr>
                        <m:t>𝑥</m:t>
                      </m:r>
                    </m:oMath>
                  </m:oMathPara>
                </a14:m>
                <a:endParaRPr lang="en-US" dirty="0" smtClean="0">
                  <a:solidFill>
                    <a:schemeClr val="tx1"/>
                  </a:solidFill>
                </a:endParaRPr>
              </a:p>
              <a:p>
                <a:pPr algn="l"/>
                <a:r>
                  <a:rPr lang="en-US" dirty="0" smtClean="0">
                    <a:solidFill>
                      <a:schemeClr val="tx1"/>
                    </a:solidFill>
                  </a:rPr>
                  <a:t>Find an equation for the average cost per DVD and the domain of the average cost function.</a:t>
                </a:r>
              </a:p>
              <a:p>
                <a:pPr algn="l"/>
                <a14:m>
                  <m:oMathPara xmlns:m="http://schemas.openxmlformats.org/officeDocument/2006/math">
                    <m:oMathParaPr>
                      <m:jc m:val="centerGroup"/>
                    </m:oMathParaPr>
                    <m:oMath xmlns:m="http://schemas.openxmlformats.org/officeDocument/2006/math">
                      <m:f>
                        <m:fPr>
                          <m:ctrlPr>
                            <a:rPr lang="en-US" i="1" smtClean="0">
                              <a:solidFill>
                                <a:schemeClr val="tx1"/>
                              </a:solidFill>
                              <a:latin typeface="Cambria Math"/>
                            </a:rPr>
                          </m:ctrlPr>
                        </m:fPr>
                        <m:num>
                          <m:r>
                            <a:rPr lang="en-US" b="0" i="1" smtClean="0">
                              <a:solidFill>
                                <a:schemeClr val="tx1"/>
                              </a:solidFill>
                              <a:latin typeface="Cambria Math"/>
                            </a:rPr>
                            <m:t>𝐶</m:t>
                          </m:r>
                          <m:r>
                            <a:rPr lang="en-US" b="0" i="1" smtClean="0">
                              <a:solidFill>
                                <a:schemeClr val="tx1"/>
                              </a:solidFill>
                              <a:latin typeface="Cambria Math"/>
                            </a:rPr>
                            <m:t>(</m:t>
                          </m:r>
                          <m:r>
                            <a:rPr lang="en-US" b="0" i="1" smtClean="0">
                              <a:solidFill>
                                <a:schemeClr val="tx1"/>
                              </a:solidFill>
                              <a:latin typeface="Cambria Math"/>
                            </a:rPr>
                            <m:t>𝑥</m:t>
                          </m:r>
                          <m:r>
                            <a:rPr lang="en-US" b="0" i="1" smtClean="0">
                              <a:solidFill>
                                <a:schemeClr val="tx1"/>
                              </a:solidFill>
                              <a:latin typeface="Cambria Math"/>
                            </a:rPr>
                            <m:t>)</m:t>
                          </m:r>
                        </m:num>
                        <m:den>
                          <m:r>
                            <a:rPr lang="en-US" b="0" i="1" smtClean="0">
                              <a:solidFill>
                                <a:schemeClr val="tx1"/>
                              </a:solidFill>
                              <a:latin typeface="Cambria Math"/>
                            </a:rPr>
                            <m:t>𝑥</m:t>
                          </m:r>
                        </m:den>
                      </m:f>
                      <m:r>
                        <a:rPr lang="en-US" b="0" i="1" smtClean="0">
                          <a:solidFill>
                            <a:schemeClr val="tx1"/>
                          </a:solidFill>
                          <a:latin typeface="Cambria Math"/>
                        </a:rPr>
                        <m:t>=</m:t>
                      </m:r>
                      <m:f>
                        <m:fPr>
                          <m:ctrlPr>
                            <a:rPr lang="en-US" b="0" i="1" smtClean="0">
                              <a:solidFill>
                                <a:schemeClr val="tx1"/>
                              </a:solidFill>
                              <a:latin typeface="Cambria Math"/>
                            </a:rPr>
                          </m:ctrlPr>
                        </m:fPr>
                        <m:num>
                          <m:r>
                            <a:rPr lang="en-US" b="0" i="1" smtClean="0">
                              <a:solidFill>
                                <a:schemeClr val="tx1"/>
                              </a:solidFill>
                              <a:latin typeface="Cambria Math"/>
                            </a:rPr>
                            <m:t>2500+1.25</m:t>
                          </m:r>
                          <m:r>
                            <a:rPr lang="en-US" b="0" i="1" smtClean="0">
                              <a:solidFill>
                                <a:schemeClr val="tx1"/>
                              </a:solidFill>
                              <a:latin typeface="Cambria Math"/>
                            </a:rPr>
                            <m:t>𝑥</m:t>
                          </m:r>
                        </m:num>
                        <m:den>
                          <m:r>
                            <a:rPr lang="en-US" b="0" i="1" smtClean="0">
                              <a:solidFill>
                                <a:schemeClr val="tx1"/>
                              </a:solidFill>
                              <a:latin typeface="Cambria Math"/>
                            </a:rPr>
                            <m:t>𝑥</m:t>
                          </m:r>
                        </m:den>
                      </m:f>
                    </m:oMath>
                  </m:oMathPara>
                </a14:m>
                <a:endParaRPr lang="en-US"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891" t="-1826" r="-1745"/>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228600" y="5712023"/>
            <a:ext cx="4677563"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Average Cost</a:t>
            </a:r>
            <a:endParaRPr lang="en-US" sz="1400" dirty="0"/>
          </a:p>
        </p:txBody>
      </p:sp>
    </p:spTree>
    <p:extLst>
      <p:ext uri="{BB962C8B-B14F-4D97-AF65-F5344CB8AC3E}">
        <p14:creationId xmlns:p14="http://schemas.microsoft.com/office/powerpoint/2010/main" val="36486564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dirty="0" smtClean="0">
                    <a:solidFill>
                      <a:schemeClr val="tx1"/>
                    </a:solidFill>
                  </a:rPr>
                  <a:t>John makes DVDs of his friend’s shows. The cost of producing </a:t>
                </a:r>
                <a14:m>
                  <m:oMath xmlns:m="http://schemas.openxmlformats.org/officeDocument/2006/math">
                    <m:r>
                      <a:rPr lang="en-US" i="1" dirty="0" smtClean="0">
                        <a:solidFill>
                          <a:schemeClr val="tx1"/>
                        </a:solidFill>
                        <a:latin typeface="Cambria Math"/>
                      </a:rPr>
                      <m:t>𝑥</m:t>
                    </m:r>
                  </m:oMath>
                </a14:m>
                <a:r>
                  <a:rPr lang="en-US" dirty="0" smtClean="0">
                    <a:solidFill>
                      <a:schemeClr val="tx1"/>
                    </a:solidFill>
                  </a:rPr>
                  <a:t> DVD is given by:</a:t>
                </a:r>
              </a:p>
              <a:p>
                <a:pPr algn="l"/>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a:rPr>
                        <m:t>𝐶</m:t>
                      </m:r>
                      <m:d>
                        <m:dPr>
                          <m:ctrlPr>
                            <a:rPr lang="en-US" b="0" i="1" smtClean="0">
                              <a:solidFill>
                                <a:schemeClr val="tx1"/>
                              </a:solidFill>
                              <a:latin typeface="Cambria Math"/>
                            </a:rPr>
                          </m:ctrlPr>
                        </m:dPr>
                        <m:e>
                          <m:r>
                            <a:rPr lang="en-US" b="0" i="1" smtClean="0">
                              <a:solidFill>
                                <a:schemeClr val="tx1"/>
                              </a:solidFill>
                              <a:latin typeface="Cambria Math"/>
                            </a:rPr>
                            <m:t>𝑥</m:t>
                          </m:r>
                        </m:e>
                      </m:d>
                      <m:r>
                        <a:rPr lang="en-US" b="0" i="1" smtClean="0">
                          <a:solidFill>
                            <a:schemeClr val="tx1"/>
                          </a:solidFill>
                          <a:latin typeface="Cambria Math"/>
                        </a:rPr>
                        <m:t>=2500+1.25</m:t>
                      </m:r>
                      <m:r>
                        <a:rPr lang="en-US" b="0" i="1" smtClean="0">
                          <a:solidFill>
                            <a:schemeClr val="tx1"/>
                          </a:solidFill>
                          <a:latin typeface="Cambria Math"/>
                        </a:rPr>
                        <m:t>𝑥</m:t>
                      </m:r>
                    </m:oMath>
                  </m:oMathPara>
                </a14:m>
                <a:endParaRPr lang="en-US" dirty="0" smtClean="0">
                  <a:solidFill>
                    <a:schemeClr val="tx1"/>
                  </a:solidFill>
                </a:endParaRPr>
              </a:p>
              <a:p>
                <a:pPr algn="l"/>
                <a:r>
                  <a:rPr lang="en-US" dirty="0" smtClean="0">
                    <a:solidFill>
                      <a:schemeClr val="tx1"/>
                    </a:solidFill>
                  </a:rPr>
                  <a:t>Find an equation for the average cost per DVD and the domain of the average cost function.</a:t>
                </a:r>
              </a:p>
              <a:p>
                <a:pPr algn="l"/>
                <a14:m>
                  <m:oMathPara xmlns:m="http://schemas.openxmlformats.org/officeDocument/2006/math">
                    <m:oMathParaPr>
                      <m:jc m:val="centerGroup"/>
                    </m:oMathParaPr>
                    <m:oMath xmlns:m="http://schemas.openxmlformats.org/officeDocument/2006/math">
                      <m:f>
                        <m:fPr>
                          <m:ctrlPr>
                            <a:rPr lang="en-US" i="1" smtClean="0">
                              <a:solidFill>
                                <a:schemeClr val="tx1"/>
                              </a:solidFill>
                              <a:latin typeface="Cambria Math"/>
                            </a:rPr>
                          </m:ctrlPr>
                        </m:fPr>
                        <m:num>
                          <m:r>
                            <a:rPr lang="en-US" b="0" i="1" smtClean="0">
                              <a:solidFill>
                                <a:schemeClr val="tx1"/>
                              </a:solidFill>
                              <a:latin typeface="Cambria Math"/>
                            </a:rPr>
                            <m:t>𝐶</m:t>
                          </m:r>
                          <m:r>
                            <a:rPr lang="en-US" b="0" i="1" smtClean="0">
                              <a:solidFill>
                                <a:schemeClr val="tx1"/>
                              </a:solidFill>
                              <a:latin typeface="Cambria Math"/>
                            </a:rPr>
                            <m:t>(</m:t>
                          </m:r>
                          <m:r>
                            <a:rPr lang="en-US" b="0" i="1" smtClean="0">
                              <a:solidFill>
                                <a:schemeClr val="tx1"/>
                              </a:solidFill>
                              <a:latin typeface="Cambria Math"/>
                            </a:rPr>
                            <m:t>𝑥</m:t>
                          </m:r>
                          <m:r>
                            <a:rPr lang="en-US" b="0" i="1" smtClean="0">
                              <a:solidFill>
                                <a:schemeClr val="tx1"/>
                              </a:solidFill>
                              <a:latin typeface="Cambria Math"/>
                            </a:rPr>
                            <m:t>)</m:t>
                          </m:r>
                        </m:num>
                        <m:den>
                          <m:r>
                            <a:rPr lang="en-US" b="0" i="1" smtClean="0">
                              <a:solidFill>
                                <a:schemeClr val="tx1"/>
                              </a:solidFill>
                              <a:latin typeface="Cambria Math"/>
                            </a:rPr>
                            <m:t>𝑥</m:t>
                          </m:r>
                        </m:den>
                      </m:f>
                      <m:r>
                        <a:rPr lang="en-US" b="0" i="1" smtClean="0">
                          <a:solidFill>
                            <a:schemeClr val="tx1"/>
                          </a:solidFill>
                          <a:latin typeface="Cambria Math"/>
                        </a:rPr>
                        <m:t>=</m:t>
                      </m:r>
                      <m:f>
                        <m:fPr>
                          <m:ctrlPr>
                            <a:rPr lang="en-US" b="0" i="1" smtClean="0">
                              <a:solidFill>
                                <a:schemeClr val="tx1"/>
                              </a:solidFill>
                              <a:latin typeface="Cambria Math"/>
                            </a:rPr>
                          </m:ctrlPr>
                        </m:fPr>
                        <m:num>
                          <m:r>
                            <a:rPr lang="en-US" b="0" i="1" smtClean="0">
                              <a:solidFill>
                                <a:schemeClr val="tx1"/>
                              </a:solidFill>
                              <a:latin typeface="Cambria Math"/>
                            </a:rPr>
                            <m:t>2500+1.25</m:t>
                          </m:r>
                          <m:r>
                            <a:rPr lang="en-US" b="0" i="1" smtClean="0">
                              <a:solidFill>
                                <a:schemeClr val="tx1"/>
                              </a:solidFill>
                              <a:latin typeface="Cambria Math"/>
                            </a:rPr>
                            <m:t>𝑥</m:t>
                          </m:r>
                        </m:num>
                        <m:den>
                          <m:r>
                            <a:rPr lang="en-US" b="0" i="1" smtClean="0">
                              <a:solidFill>
                                <a:schemeClr val="tx1"/>
                              </a:solidFill>
                              <a:latin typeface="Cambria Math"/>
                            </a:rPr>
                            <m:t>𝑥</m:t>
                          </m:r>
                        </m:den>
                      </m:f>
                    </m:oMath>
                  </m:oMathPara>
                </a14:m>
                <a:endParaRPr lang="en-US" dirty="0" smtClean="0">
                  <a:solidFill>
                    <a:schemeClr val="tx1"/>
                  </a:solidFill>
                </a:endParaRPr>
              </a:p>
              <a:p>
                <a:pPr algn="l"/>
                <a:r>
                  <a:rPr lang="en-US" dirty="0" smtClean="0">
                    <a:solidFill>
                      <a:schemeClr val="tx1"/>
                    </a:solidFill>
                  </a:rPr>
                  <a:t>Domain: </a:t>
                </a:r>
                <a14:m>
                  <m:oMath xmlns:m="http://schemas.openxmlformats.org/officeDocument/2006/math">
                    <m:r>
                      <a:rPr lang="en-US" b="0" i="1" smtClean="0">
                        <a:solidFill>
                          <a:schemeClr val="tx1"/>
                        </a:solidFill>
                        <a:latin typeface="Cambria Math"/>
                      </a:rPr>
                      <m:t>𝑁</m:t>
                    </m:r>
                  </m:oMath>
                </a14:m>
                <a:endParaRPr lang="en-US"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891" t="-1826" r="-1745"/>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228600" y="5712023"/>
            <a:ext cx="4677563"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Average Cost</a:t>
            </a:r>
            <a:endParaRPr lang="en-US" sz="1400" dirty="0"/>
          </a:p>
        </p:txBody>
      </p:sp>
    </p:spTree>
    <p:extLst>
      <p:ext uri="{BB962C8B-B14F-4D97-AF65-F5344CB8AC3E}">
        <p14:creationId xmlns:p14="http://schemas.microsoft.com/office/powerpoint/2010/main" val="15508745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dirty="0" smtClean="0">
                    <a:solidFill>
                      <a:schemeClr val="tx1"/>
                    </a:solidFill>
                  </a:rPr>
                  <a:t>The distance in miles (</a:t>
                </a:r>
                <a14:m>
                  <m:oMath xmlns:m="http://schemas.openxmlformats.org/officeDocument/2006/math">
                    <m:r>
                      <a:rPr lang="en-US" i="1" dirty="0" smtClean="0">
                        <a:solidFill>
                          <a:schemeClr val="tx1"/>
                        </a:solidFill>
                        <a:latin typeface="Cambria Math"/>
                      </a:rPr>
                      <m:t>𝑑</m:t>
                    </m:r>
                  </m:oMath>
                </a14:m>
                <a:r>
                  <a:rPr lang="en-US" dirty="0" smtClean="0">
                    <a:solidFill>
                      <a:schemeClr val="tx1"/>
                    </a:solidFill>
                  </a:rPr>
                  <a:t>) that you can see (toward the horizon) is dependent upon your altitude in feet (</a:t>
                </a:r>
                <a14:m>
                  <m:oMath xmlns:m="http://schemas.openxmlformats.org/officeDocument/2006/math">
                    <m:r>
                      <a:rPr lang="en-US" i="1" dirty="0" smtClean="0">
                        <a:solidFill>
                          <a:schemeClr val="tx1"/>
                        </a:solidFill>
                        <a:latin typeface="Cambria Math"/>
                      </a:rPr>
                      <m:t>h</m:t>
                    </m:r>
                  </m:oMath>
                </a14:m>
                <a:r>
                  <a:rPr lang="en-US" dirty="0" smtClean="0">
                    <a:solidFill>
                      <a:schemeClr val="tx1"/>
                    </a:solidFill>
                  </a:rPr>
                  <a:t>), it is given by the formula (accounting for light refraction):</a:t>
                </a:r>
              </a:p>
              <a:p>
                <a:pPr algn="l"/>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a:rPr>
                        <m:t>𝑑</m:t>
                      </m:r>
                      <m:r>
                        <a:rPr lang="en-US" b="0" i="1" smtClean="0">
                          <a:solidFill>
                            <a:schemeClr val="tx1"/>
                          </a:solidFill>
                          <a:latin typeface="Cambria Math"/>
                        </a:rPr>
                        <m:t>=1.32</m:t>
                      </m:r>
                      <m:rad>
                        <m:radPr>
                          <m:degHide m:val="on"/>
                          <m:ctrlPr>
                            <a:rPr lang="en-US" b="0" i="1" smtClean="0">
                              <a:solidFill>
                                <a:schemeClr val="tx1"/>
                              </a:solidFill>
                              <a:latin typeface="Cambria Math"/>
                            </a:rPr>
                          </m:ctrlPr>
                        </m:radPr>
                        <m:deg/>
                        <m:e>
                          <m:r>
                            <a:rPr lang="en-US" b="0" i="1" smtClean="0">
                              <a:solidFill>
                                <a:schemeClr val="tx1"/>
                              </a:solidFill>
                              <a:latin typeface="Cambria Math"/>
                            </a:rPr>
                            <m:t>h</m:t>
                          </m:r>
                        </m:e>
                      </m:rad>
                    </m:oMath>
                  </m:oMathPara>
                </a14:m>
                <a:endParaRPr lang="en-US" dirty="0" smtClean="0">
                  <a:solidFill>
                    <a:schemeClr val="tx1"/>
                  </a:solidFill>
                </a:endParaRPr>
              </a:p>
              <a:p>
                <a:pPr algn="l"/>
                <a:r>
                  <a:rPr lang="en-US" dirty="0" smtClean="0">
                    <a:solidFill>
                      <a:schemeClr val="tx1"/>
                    </a:solidFill>
                  </a:rPr>
                  <a:t>Is it possible to see 200 miles to the horizon?</a:t>
                </a: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891" t="-1826" r="-276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228600" y="5712023"/>
            <a:ext cx="4887877" cy="307777"/>
          </a:xfrm>
          <a:prstGeom prst="rect">
            <a:avLst/>
          </a:prstGeom>
          <a:noFill/>
        </p:spPr>
        <p:txBody>
          <a:bodyPr wrap="none" rtlCol="0">
            <a:spAutoFit/>
          </a:bodyPr>
          <a:lstStyle/>
          <a:p>
            <a:r>
              <a:rPr lang="en-US" sz="1400" dirty="0" smtClean="0"/>
              <a:t>http://mintaka.sdsu.edu?GF/explain/atmos_refr/horizon.html</a:t>
            </a:r>
            <a:endParaRPr lang="en-US" sz="1400" dirty="0"/>
          </a:p>
        </p:txBody>
      </p:sp>
    </p:spTree>
    <p:extLst>
      <p:ext uri="{BB962C8B-B14F-4D97-AF65-F5344CB8AC3E}">
        <p14:creationId xmlns:p14="http://schemas.microsoft.com/office/powerpoint/2010/main" val="23006616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400" dirty="0" smtClean="0">
                    <a:solidFill>
                      <a:schemeClr val="tx1"/>
                    </a:solidFill>
                  </a:rPr>
                  <a:t>The distance in miles (</a:t>
                </a:r>
                <a14:m>
                  <m:oMath xmlns:m="http://schemas.openxmlformats.org/officeDocument/2006/math">
                    <m:r>
                      <a:rPr lang="en-US" sz="2400" i="1" dirty="0" smtClean="0">
                        <a:solidFill>
                          <a:schemeClr val="tx1"/>
                        </a:solidFill>
                        <a:latin typeface="Cambria Math"/>
                      </a:rPr>
                      <m:t>𝑑</m:t>
                    </m:r>
                  </m:oMath>
                </a14:m>
                <a:r>
                  <a:rPr lang="en-US" sz="2400" dirty="0" smtClean="0">
                    <a:solidFill>
                      <a:schemeClr val="tx1"/>
                    </a:solidFill>
                  </a:rPr>
                  <a:t>) that you can see (toward the horizon) is dependent upon your altitude in feet (</a:t>
                </a:r>
                <a14:m>
                  <m:oMath xmlns:m="http://schemas.openxmlformats.org/officeDocument/2006/math">
                    <m:r>
                      <a:rPr lang="en-US" sz="2400" i="1" dirty="0" smtClean="0">
                        <a:solidFill>
                          <a:schemeClr val="tx1"/>
                        </a:solidFill>
                        <a:latin typeface="Cambria Math"/>
                      </a:rPr>
                      <m:t>h</m:t>
                    </m:r>
                  </m:oMath>
                </a14:m>
                <a:r>
                  <a:rPr lang="en-US" sz="2400" dirty="0" smtClean="0">
                    <a:solidFill>
                      <a:schemeClr val="tx1"/>
                    </a:solidFill>
                  </a:rPr>
                  <a:t>), it is given by the formula (accounting for light refraction):</a:t>
                </a:r>
              </a:p>
              <a:p>
                <a:pPr algn="l"/>
                <a14:m>
                  <m:oMathPara xmlns:m="http://schemas.openxmlformats.org/officeDocument/2006/math">
                    <m:oMathParaPr>
                      <m:jc m:val="centerGroup"/>
                    </m:oMathParaPr>
                    <m:oMath xmlns:m="http://schemas.openxmlformats.org/officeDocument/2006/math">
                      <m:r>
                        <a:rPr lang="en-US" sz="2400" b="0" i="1" smtClean="0">
                          <a:solidFill>
                            <a:schemeClr val="tx1"/>
                          </a:solidFill>
                          <a:latin typeface="Cambria Math"/>
                        </a:rPr>
                        <m:t>𝑑</m:t>
                      </m:r>
                      <m:r>
                        <a:rPr lang="en-US" sz="2400" b="0" i="1" smtClean="0">
                          <a:solidFill>
                            <a:schemeClr val="tx1"/>
                          </a:solidFill>
                          <a:latin typeface="Cambria Math"/>
                        </a:rPr>
                        <m:t>=1.32</m:t>
                      </m:r>
                      <m:rad>
                        <m:radPr>
                          <m:degHide m:val="on"/>
                          <m:ctrlPr>
                            <a:rPr lang="en-US" sz="2400" b="0" i="1" smtClean="0">
                              <a:solidFill>
                                <a:schemeClr val="tx1"/>
                              </a:solidFill>
                              <a:latin typeface="Cambria Math"/>
                            </a:rPr>
                          </m:ctrlPr>
                        </m:radPr>
                        <m:deg/>
                        <m:e>
                          <m:r>
                            <a:rPr lang="en-US" sz="2400" b="0" i="1" smtClean="0">
                              <a:solidFill>
                                <a:schemeClr val="tx1"/>
                              </a:solidFill>
                              <a:latin typeface="Cambria Math"/>
                            </a:rPr>
                            <m:t>h</m:t>
                          </m:r>
                        </m:e>
                      </m:rad>
                    </m:oMath>
                  </m:oMathPara>
                </a14:m>
                <a:endParaRPr lang="en-US" sz="2400" dirty="0" smtClean="0">
                  <a:solidFill>
                    <a:schemeClr val="tx1"/>
                  </a:solidFill>
                </a:endParaRPr>
              </a:p>
              <a:p>
                <a:pPr algn="l"/>
                <a:r>
                  <a:rPr lang="en-US" sz="2400" dirty="0" smtClean="0">
                    <a:solidFill>
                      <a:schemeClr val="tx1"/>
                    </a:solidFill>
                  </a:rPr>
                  <a:t>Is it possible to see 200 miles to the horizon?</a:t>
                </a:r>
              </a:p>
              <a:p>
                <a:pPr algn="l"/>
                <a14:m>
                  <m:oMathPara xmlns:m="http://schemas.openxmlformats.org/officeDocument/2006/math">
                    <m:oMathParaPr>
                      <m:jc m:val="centerGroup"/>
                    </m:oMathParaPr>
                    <m:oMath xmlns:m="http://schemas.openxmlformats.org/officeDocument/2006/math">
                      <m:r>
                        <a:rPr lang="en-US" sz="2400" b="0" i="1" smtClean="0">
                          <a:solidFill>
                            <a:schemeClr val="tx1"/>
                          </a:solidFill>
                          <a:latin typeface="Cambria Math"/>
                        </a:rPr>
                        <m:t>200=1.32</m:t>
                      </m:r>
                      <m:rad>
                        <m:radPr>
                          <m:degHide m:val="on"/>
                          <m:ctrlPr>
                            <a:rPr lang="en-US" sz="2400" b="0" i="1" smtClean="0">
                              <a:solidFill>
                                <a:schemeClr val="tx1"/>
                              </a:solidFill>
                              <a:latin typeface="Cambria Math"/>
                            </a:rPr>
                          </m:ctrlPr>
                        </m:radPr>
                        <m:deg/>
                        <m:e>
                          <m:r>
                            <a:rPr lang="en-US" sz="2400" b="0" i="1" smtClean="0">
                              <a:solidFill>
                                <a:schemeClr val="tx1"/>
                              </a:solidFill>
                              <a:latin typeface="Cambria Math"/>
                            </a:rPr>
                            <m:t>h</m:t>
                          </m:r>
                        </m:e>
                      </m:rad>
                    </m:oMath>
                  </m:oMathPara>
                </a14:m>
                <a:endParaRPr lang="en-US" sz="2400" b="0" dirty="0" smtClean="0">
                  <a:solidFill>
                    <a:schemeClr val="tx1"/>
                  </a:solidFill>
                </a:endParaRPr>
              </a:p>
              <a:p>
                <a:pPr algn="l"/>
                <a14:m>
                  <m:oMathPara xmlns:m="http://schemas.openxmlformats.org/officeDocument/2006/math">
                    <m:oMathParaPr>
                      <m:jc m:val="centerGroup"/>
                    </m:oMathParaPr>
                    <m:oMath xmlns:m="http://schemas.openxmlformats.org/officeDocument/2006/math">
                      <m:f>
                        <m:fPr>
                          <m:ctrlPr>
                            <a:rPr lang="en-US" sz="2400" i="1" smtClean="0">
                              <a:solidFill>
                                <a:schemeClr val="tx1"/>
                              </a:solidFill>
                              <a:latin typeface="Cambria Math"/>
                            </a:rPr>
                          </m:ctrlPr>
                        </m:fPr>
                        <m:num>
                          <m:r>
                            <a:rPr lang="en-US" sz="2400" b="0" i="1" smtClean="0">
                              <a:solidFill>
                                <a:schemeClr val="tx1"/>
                              </a:solidFill>
                              <a:latin typeface="Cambria Math"/>
                            </a:rPr>
                            <m:t>200</m:t>
                          </m:r>
                        </m:num>
                        <m:den>
                          <m:r>
                            <a:rPr lang="en-US" sz="2400" b="0" i="1" smtClean="0">
                              <a:solidFill>
                                <a:schemeClr val="tx1"/>
                              </a:solidFill>
                              <a:latin typeface="Cambria Math"/>
                            </a:rPr>
                            <m:t>1.32</m:t>
                          </m:r>
                        </m:den>
                      </m:f>
                      <m:r>
                        <a:rPr lang="en-US" sz="2400" b="0" i="1" smtClean="0">
                          <a:solidFill>
                            <a:schemeClr val="tx1"/>
                          </a:solidFill>
                          <a:latin typeface="Cambria Math"/>
                        </a:rPr>
                        <m:t>=</m:t>
                      </m:r>
                      <m:rad>
                        <m:radPr>
                          <m:degHide m:val="on"/>
                          <m:ctrlPr>
                            <a:rPr lang="en-US" sz="2400" b="0" i="1" smtClean="0">
                              <a:solidFill>
                                <a:schemeClr val="tx1"/>
                              </a:solidFill>
                              <a:latin typeface="Cambria Math"/>
                            </a:rPr>
                          </m:ctrlPr>
                        </m:radPr>
                        <m:deg/>
                        <m:e>
                          <m:r>
                            <a:rPr lang="en-US" sz="2400" b="0" i="1" smtClean="0">
                              <a:solidFill>
                                <a:schemeClr val="tx1"/>
                              </a:solidFill>
                              <a:latin typeface="Cambria Math"/>
                            </a:rPr>
                            <m:t>h</m:t>
                          </m:r>
                        </m:e>
                      </m:rad>
                    </m:oMath>
                  </m:oMathPara>
                </a14:m>
                <a:endParaRPr lang="en-US" sz="2400" dirty="0" smtClean="0">
                  <a:solidFill>
                    <a:schemeClr val="tx1"/>
                  </a:solidFill>
                </a:endParaRPr>
              </a:p>
              <a:p>
                <a:pPr algn="l"/>
                <a14:m>
                  <m:oMathPara xmlns:m="http://schemas.openxmlformats.org/officeDocument/2006/math">
                    <m:oMathParaPr>
                      <m:jc m:val="centerGroup"/>
                    </m:oMathParaPr>
                    <m:oMath xmlns:m="http://schemas.openxmlformats.org/officeDocument/2006/math">
                      <m:sSup>
                        <m:sSupPr>
                          <m:ctrlPr>
                            <a:rPr lang="en-US" sz="2400" i="1" smtClean="0">
                              <a:solidFill>
                                <a:schemeClr val="tx1"/>
                              </a:solidFill>
                              <a:latin typeface="Cambria Math"/>
                            </a:rPr>
                          </m:ctrlPr>
                        </m:sSupPr>
                        <m:e>
                          <m:r>
                            <a:rPr lang="en-US" sz="2400" b="0" i="1" smtClean="0">
                              <a:solidFill>
                                <a:schemeClr val="tx1"/>
                              </a:solidFill>
                              <a:latin typeface="Cambria Math"/>
                            </a:rPr>
                            <m:t>(</m:t>
                          </m:r>
                          <m:f>
                            <m:fPr>
                              <m:ctrlPr>
                                <a:rPr lang="en-US" sz="2400" b="0" i="1" smtClean="0">
                                  <a:solidFill>
                                    <a:schemeClr val="tx1"/>
                                  </a:solidFill>
                                  <a:latin typeface="Cambria Math"/>
                                </a:rPr>
                              </m:ctrlPr>
                            </m:fPr>
                            <m:num>
                              <m:r>
                                <a:rPr lang="en-US" sz="2400" b="0" i="1" smtClean="0">
                                  <a:solidFill>
                                    <a:schemeClr val="tx1"/>
                                  </a:solidFill>
                                  <a:latin typeface="Cambria Math"/>
                                </a:rPr>
                                <m:t>200</m:t>
                              </m:r>
                            </m:num>
                            <m:den>
                              <m:r>
                                <a:rPr lang="en-US" sz="2400" b="0" i="1" smtClean="0">
                                  <a:solidFill>
                                    <a:schemeClr val="tx1"/>
                                  </a:solidFill>
                                  <a:latin typeface="Cambria Math"/>
                                </a:rPr>
                                <m:t>132</m:t>
                              </m:r>
                            </m:den>
                          </m:f>
                          <m:r>
                            <a:rPr lang="en-US" sz="2400" b="0" i="1" smtClean="0">
                              <a:solidFill>
                                <a:schemeClr val="tx1"/>
                              </a:solidFill>
                              <a:latin typeface="Cambria Math"/>
                            </a:rPr>
                            <m:t>)</m:t>
                          </m:r>
                        </m:e>
                        <m:sup>
                          <m:r>
                            <a:rPr lang="en-US" sz="2400" b="0" i="1" smtClean="0">
                              <a:solidFill>
                                <a:schemeClr val="tx1"/>
                              </a:solidFill>
                              <a:latin typeface="Cambria Math"/>
                            </a:rPr>
                            <m:t>2</m:t>
                          </m:r>
                        </m:sup>
                      </m:sSup>
                      <m:r>
                        <a:rPr lang="en-US" sz="2400" b="0" i="1" smtClean="0">
                          <a:solidFill>
                            <a:schemeClr val="tx1"/>
                          </a:solidFill>
                          <a:latin typeface="Cambria Math"/>
                        </a:rPr>
                        <m:t>=</m:t>
                      </m:r>
                      <m:r>
                        <a:rPr lang="en-US" sz="2400" b="0" i="1" smtClean="0">
                          <a:solidFill>
                            <a:schemeClr val="tx1"/>
                          </a:solidFill>
                          <a:latin typeface="Cambria Math"/>
                        </a:rPr>
                        <m:t>h</m:t>
                      </m:r>
                    </m:oMath>
                  </m:oMathPara>
                </a14:m>
                <a:endParaRPr lang="en-US" sz="2400" dirty="0" smtClean="0">
                  <a:solidFill>
                    <a:schemeClr val="tx1"/>
                  </a:solidFill>
                </a:endParaRPr>
              </a:p>
              <a:p>
                <a:pPr algn="l"/>
                <a14:m>
                  <m:oMathPara xmlns:m="http://schemas.openxmlformats.org/officeDocument/2006/math">
                    <m:oMathParaPr>
                      <m:jc m:val="centerGroup"/>
                    </m:oMathParaPr>
                    <m:oMath xmlns:m="http://schemas.openxmlformats.org/officeDocument/2006/math">
                      <m:r>
                        <a:rPr lang="en-US" sz="2400" b="0" i="1" smtClean="0">
                          <a:solidFill>
                            <a:schemeClr val="tx1"/>
                          </a:solidFill>
                          <a:latin typeface="Cambria Math"/>
                        </a:rPr>
                        <m:t>22957</m:t>
                      </m:r>
                      <m:r>
                        <a:rPr lang="en-US" sz="2400" b="0" i="1" smtClean="0">
                          <a:solidFill>
                            <a:schemeClr val="tx1"/>
                          </a:solidFill>
                          <a:latin typeface="Cambria Math"/>
                          <a:ea typeface="Cambria Math"/>
                        </a:rPr>
                        <m:t>≈</m:t>
                      </m:r>
                      <m:r>
                        <a:rPr lang="en-US" sz="2400" b="0" i="1" smtClean="0">
                          <a:solidFill>
                            <a:schemeClr val="tx1"/>
                          </a:solidFill>
                          <a:latin typeface="Cambria Math"/>
                          <a:ea typeface="Cambria Math"/>
                        </a:rPr>
                        <m:t>h</m:t>
                      </m:r>
                    </m:oMath>
                  </m:oMathPara>
                </a14:m>
                <a:endParaRPr lang="en-US" sz="24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164" t="-983"/>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228600" y="5712023"/>
            <a:ext cx="4887877" cy="307777"/>
          </a:xfrm>
          <a:prstGeom prst="rect">
            <a:avLst/>
          </a:prstGeom>
          <a:noFill/>
        </p:spPr>
        <p:txBody>
          <a:bodyPr wrap="none" rtlCol="0">
            <a:spAutoFit/>
          </a:bodyPr>
          <a:lstStyle/>
          <a:p>
            <a:r>
              <a:rPr lang="en-US" sz="1400" dirty="0" smtClean="0"/>
              <a:t>http://mintaka.sdsu.edu?GF/explain/atmos_refr/horizon.html</a:t>
            </a:r>
            <a:endParaRPr lang="en-US" sz="1400" dirty="0"/>
          </a:p>
        </p:txBody>
      </p:sp>
    </p:spTree>
    <p:extLst>
      <p:ext uri="{BB962C8B-B14F-4D97-AF65-F5344CB8AC3E}">
        <p14:creationId xmlns:p14="http://schemas.microsoft.com/office/powerpoint/2010/main" val="29736277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814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a:t>Accelerated Analytic Geometry B/Advanced Algebra</a:t>
            </a:r>
            <a:br>
              <a:rPr lang="en-US" sz="3200" dirty="0"/>
            </a:br>
            <a:r>
              <a:rPr lang="en-US" sz="3200" dirty="0"/>
              <a:t>Unit </a:t>
            </a:r>
            <a:r>
              <a:rPr lang="en-US" sz="3200" dirty="0" smtClean="0"/>
              <a:t>7: Rational and Radical Relationships</a:t>
            </a:r>
            <a:r>
              <a:rPr lang="en-US" sz="4000" dirty="0"/>
              <a:t/>
            </a:r>
            <a:br>
              <a:rPr lang="en-US" sz="4000" dirty="0"/>
            </a:br>
            <a:r>
              <a:rPr lang="en-US" sz="2400" dirty="0" smtClean="0"/>
              <a:t>September 19, </a:t>
            </a:r>
            <a:r>
              <a:rPr lang="en-US" sz="2400" dirty="0"/>
              <a:t>2013</a:t>
            </a:r>
            <a:endParaRPr lang="en-US" sz="2400" dirty="0" smtClean="0"/>
          </a:p>
        </p:txBody>
      </p:sp>
      <p:sp>
        <p:nvSpPr>
          <p:cNvPr id="3" name="Subtitle 2"/>
          <p:cNvSpPr>
            <a:spLocks noGrp="1"/>
          </p:cNvSpPr>
          <p:nvPr>
            <p:ph type="subTitle" idx="1"/>
          </p:nvPr>
        </p:nvSpPr>
        <p:spPr>
          <a:xfrm>
            <a:off x="1295400" y="3733800"/>
            <a:ext cx="6705600" cy="2590800"/>
          </a:xfrm>
        </p:spPr>
        <p:txBody>
          <a:bodyPr rtlCol="0">
            <a:noAutofit/>
          </a:bodyPr>
          <a:lstStyle/>
          <a:p>
            <a:pPr fontAlgn="auto">
              <a:spcAft>
                <a:spcPts val="0"/>
              </a:spcAft>
              <a:buFont typeface="Arial" pitchFamily="34" charset="0"/>
              <a:buNone/>
              <a:defRPr/>
            </a:pPr>
            <a:r>
              <a:rPr lang="en-US" sz="2400" dirty="0" smtClean="0">
                <a:solidFill>
                  <a:schemeClr val="tx1"/>
                </a:solidFill>
              </a:rPr>
              <a:t>James Pratt – </a:t>
            </a:r>
            <a:r>
              <a:rPr lang="en-US" sz="2400" dirty="0" smtClean="0">
                <a:solidFill>
                  <a:schemeClr val="tx1"/>
                </a:solidFill>
                <a:hlinkClick r:id="rId3"/>
              </a:rPr>
              <a:t>jpratt@doe.k12.ga.us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Brooke Kline – </a:t>
            </a:r>
            <a:r>
              <a:rPr lang="en-US" sz="2400" dirty="0" smtClean="0">
                <a:solidFill>
                  <a:schemeClr val="tx1"/>
                </a:solidFill>
                <a:hlinkClick r:id="rId4"/>
              </a:rPr>
              <a:t>bkline@doe.k12.ga.us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Secondary Mathematics Specialists</a:t>
            </a:r>
          </a:p>
          <a:p>
            <a:pPr fontAlgn="auto">
              <a:spcAft>
                <a:spcPts val="0"/>
              </a:spcAft>
              <a:buFont typeface="Arial" pitchFamily="34" charset="0"/>
              <a:buNone/>
              <a:defRPr/>
            </a:pPr>
            <a:endParaRPr lang="en-US" sz="1100" dirty="0" smtClean="0">
              <a:solidFill>
                <a:schemeClr val="tx1"/>
              </a:solidFill>
            </a:endParaRPr>
          </a:p>
          <a:p>
            <a:pPr fontAlgn="auto">
              <a:spcAft>
                <a:spcPts val="0"/>
              </a:spcAft>
              <a:buFont typeface="Arial" pitchFamily="34" charset="0"/>
              <a:buNone/>
              <a:defRPr/>
            </a:pPr>
            <a:r>
              <a:rPr lang="en-US" sz="2400" dirty="0" smtClean="0">
                <a:solidFill>
                  <a:schemeClr val="tx1"/>
                </a:solidFill>
              </a:rPr>
              <a:t>These materials are for nonprofit educational purposes only.  Any other use may constitute copyright infringement.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971529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400" dirty="0" smtClean="0">
                    <a:solidFill>
                      <a:schemeClr val="tx1"/>
                    </a:solidFill>
                  </a:rPr>
                  <a:t>The distance in miles (</a:t>
                </a:r>
                <a14:m>
                  <m:oMath xmlns:m="http://schemas.openxmlformats.org/officeDocument/2006/math">
                    <m:r>
                      <a:rPr lang="en-US" sz="2400" i="1" dirty="0" smtClean="0">
                        <a:solidFill>
                          <a:schemeClr val="tx1"/>
                        </a:solidFill>
                        <a:latin typeface="Cambria Math"/>
                      </a:rPr>
                      <m:t>𝑑</m:t>
                    </m:r>
                  </m:oMath>
                </a14:m>
                <a:r>
                  <a:rPr lang="en-US" sz="2400" dirty="0" smtClean="0">
                    <a:solidFill>
                      <a:schemeClr val="tx1"/>
                    </a:solidFill>
                  </a:rPr>
                  <a:t>) that you can see (toward the horizon) is dependent upon your altitude in feet (</a:t>
                </a:r>
                <a14:m>
                  <m:oMath xmlns:m="http://schemas.openxmlformats.org/officeDocument/2006/math">
                    <m:r>
                      <a:rPr lang="en-US" sz="2400" i="1" dirty="0" smtClean="0">
                        <a:solidFill>
                          <a:schemeClr val="tx1"/>
                        </a:solidFill>
                        <a:latin typeface="Cambria Math"/>
                      </a:rPr>
                      <m:t>h</m:t>
                    </m:r>
                  </m:oMath>
                </a14:m>
                <a:r>
                  <a:rPr lang="en-US" sz="2400" dirty="0" smtClean="0">
                    <a:solidFill>
                      <a:schemeClr val="tx1"/>
                    </a:solidFill>
                  </a:rPr>
                  <a:t>), it is given by the formula (accounting for light refraction):</a:t>
                </a:r>
              </a:p>
              <a:p>
                <a:pPr algn="l"/>
                <a14:m>
                  <m:oMathPara xmlns:m="http://schemas.openxmlformats.org/officeDocument/2006/math">
                    <m:oMathParaPr>
                      <m:jc m:val="centerGroup"/>
                    </m:oMathParaPr>
                    <m:oMath xmlns:m="http://schemas.openxmlformats.org/officeDocument/2006/math">
                      <m:r>
                        <a:rPr lang="en-US" sz="2400" b="0" i="1" smtClean="0">
                          <a:solidFill>
                            <a:schemeClr val="tx1"/>
                          </a:solidFill>
                          <a:latin typeface="Cambria Math"/>
                        </a:rPr>
                        <m:t>𝑑</m:t>
                      </m:r>
                      <m:r>
                        <a:rPr lang="en-US" sz="2400" b="0" i="1" smtClean="0">
                          <a:solidFill>
                            <a:schemeClr val="tx1"/>
                          </a:solidFill>
                          <a:latin typeface="Cambria Math"/>
                        </a:rPr>
                        <m:t>=1.32</m:t>
                      </m:r>
                      <m:rad>
                        <m:radPr>
                          <m:degHide m:val="on"/>
                          <m:ctrlPr>
                            <a:rPr lang="en-US" sz="2400" b="0" i="1" smtClean="0">
                              <a:solidFill>
                                <a:schemeClr val="tx1"/>
                              </a:solidFill>
                              <a:latin typeface="Cambria Math"/>
                            </a:rPr>
                          </m:ctrlPr>
                        </m:radPr>
                        <m:deg/>
                        <m:e>
                          <m:r>
                            <a:rPr lang="en-US" sz="2400" b="0" i="1" smtClean="0">
                              <a:solidFill>
                                <a:schemeClr val="tx1"/>
                              </a:solidFill>
                              <a:latin typeface="Cambria Math"/>
                            </a:rPr>
                            <m:t>h</m:t>
                          </m:r>
                        </m:e>
                      </m:rad>
                    </m:oMath>
                  </m:oMathPara>
                </a14:m>
                <a:endParaRPr lang="en-US" sz="2400" dirty="0" smtClean="0">
                  <a:solidFill>
                    <a:schemeClr val="tx1"/>
                  </a:solidFill>
                </a:endParaRPr>
              </a:p>
              <a:p>
                <a:pPr algn="l"/>
                <a:r>
                  <a:rPr lang="en-US" sz="2400" dirty="0" smtClean="0">
                    <a:solidFill>
                      <a:schemeClr val="tx1"/>
                    </a:solidFill>
                  </a:rPr>
                  <a:t>Is it possible to see 200 miles to the horizon?</a:t>
                </a:r>
              </a:p>
              <a:p>
                <a:pPr algn="l"/>
                <a14:m>
                  <m:oMathPara xmlns:m="http://schemas.openxmlformats.org/officeDocument/2006/math">
                    <m:oMathParaPr>
                      <m:jc m:val="left"/>
                    </m:oMathParaPr>
                    <m:oMath xmlns:m="http://schemas.openxmlformats.org/officeDocument/2006/math">
                      <m:r>
                        <a:rPr lang="en-US" sz="2400" b="0" i="1" smtClean="0">
                          <a:solidFill>
                            <a:schemeClr val="tx1"/>
                          </a:solidFill>
                          <a:latin typeface="Cambria Math"/>
                        </a:rPr>
                        <m:t>200=1.32</m:t>
                      </m:r>
                      <m:rad>
                        <m:radPr>
                          <m:degHide m:val="on"/>
                          <m:ctrlPr>
                            <a:rPr lang="en-US" sz="2400" b="0" i="1" smtClean="0">
                              <a:solidFill>
                                <a:schemeClr val="tx1"/>
                              </a:solidFill>
                              <a:latin typeface="Cambria Math"/>
                            </a:rPr>
                          </m:ctrlPr>
                        </m:radPr>
                        <m:deg/>
                        <m:e>
                          <m:r>
                            <a:rPr lang="en-US" sz="2400" b="0" i="1" smtClean="0">
                              <a:solidFill>
                                <a:schemeClr val="tx1"/>
                              </a:solidFill>
                              <a:latin typeface="Cambria Math"/>
                            </a:rPr>
                            <m:t>h</m:t>
                          </m:r>
                        </m:e>
                      </m:rad>
                    </m:oMath>
                  </m:oMathPara>
                </a14:m>
                <a:endParaRPr lang="en-US" sz="2400" b="0" dirty="0" smtClean="0">
                  <a:solidFill>
                    <a:schemeClr val="tx1"/>
                  </a:solidFill>
                </a:endParaRPr>
              </a:p>
              <a:p>
                <a:pPr algn="l"/>
                <a14:m>
                  <m:oMathPara xmlns:m="http://schemas.openxmlformats.org/officeDocument/2006/math">
                    <m:oMathParaPr>
                      <m:jc m:val="left"/>
                    </m:oMathParaPr>
                    <m:oMath xmlns:m="http://schemas.openxmlformats.org/officeDocument/2006/math">
                      <m:f>
                        <m:fPr>
                          <m:ctrlPr>
                            <a:rPr lang="en-US" sz="2400" i="1" smtClean="0">
                              <a:solidFill>
                                <a:schemeClr val="tx1"/>
                              </a:solidFill>
                              <a:latin typeface="Cambria Math"/>
                            </a:rPr>
                          </m:ctrlPr>
                        </m:fPr>
                        <m:num>
                          <m:r>
                            <a:rPr lang="en-US" sz="2400" b="0" i="1" smtClean="0">
                              <a:solidFill>
                                <a:schemeClr val="tx1"/>
                              </a:solidFill>
                              <a:latin typeface="Cambria Math"/>
                            </a:rPr>
                            <m:t>200</m:t>
                          </m:r>
                        </m:num>
                        <m:den>
                          <m:r>
                            <a:rPr lang="en-US" sz="2400" b="0" i="1" smtClean="0">
                              <a:solidFill>
                                <a:schemeClr val="tx1"/>
                              </a:solidFill>
                              <a:latin typeface="Cambria Math"/>
                            </a:rPr>
                            <m:t>1.32</m:t>
                          </m:r>
                        </m:den>
                      </m:f>
                      <m:r>
                        <a:rPr lang="en-US" sz="2400" b="0" i="1" smtClean="0">
                          <a:solidFill>
                            <a:schemeClr val="tx1"/>
                          </a:solidFill>
                          <a:latin typeface="Cambria Math"/>
                        </a:rPr>
                        <m:t>=</m:t>
                      </m:r>
                      <m:rad>
                        <m:radPr>
                          <m:degHide m:val="on"/>
                          <m:ctrlPr>
                            <a:rPr lang="en-US" sz="2400" b="0" i="1" smtClean="0">
                              <a:solidFill>
                                <a:schemeClr val="tx1"/>
                              </a:solidFill>
                              <a:latin typeface="Cambria Math"/>
                            </a:rPr>
                          </m:ctrlPr>
                        </m:radPr>
                        <m:deg/>
                        <m:e>
                          <m:r>
                            <a:rPr lang="en-US" sz="2400" b="0" i="1" smtClean="0">
                              <a:solidFill>
                                <a:schemeClr val="tx1"/>
                              </a:solidFill>
                              <a:latin typeface="Cambria Math"/>
                            </a:rPr>
                            <m:t>h</m:t>
                          </m:r>
                        </m:e>
                      </m:rad>
                    </m:oMath>
                  </m:oMathPara>
                </a14:m>
                <a:endParaRPr lang="en-US" sz="2400" dirty="0" smtClean="0">
                  <a:solidFill>
                    <a:schemeClr val="tx1"/>
                  </a:solidFill>
                </a:endParaRPr>
              </a:p>
              <a:p>
                <a:pPr algn="l"/>
                <a14:m>
                  <m:oMathPara xmlns:m="http://schemas.openxmlformats.org/officeDocument/2006/math">
                    <m:oMathParaPr>
                      <m:jc m:val="left"/>
                    </m:oMathParaPr>
                    <m:oMath xmlns:m="http://schemas.openxmlformats.org/officeDocument/2006/math">
                      <m:sSup>
                        <m:sSupPr>
                          <m:ctrlPr>
                            <a:rPr lang="en-US" sz="2400" i="1" smtClean="0">
                              <a:solidFill>
                                <a:schemeClr val="tx1"/>
                              </a:solidFill>
                              <a:latin typeface="Cambria Math"/>
                            </a:rPr>
                          </m:ctrlPr>
                        </m:sSupPr>
                        <m:e>
                          <m:r>
                            <a:rPr lang="en-US" sz="2400" b="0" i="1" smtClean="0">
                              <a:solidFill>
                                <a:schemeClr val="tx1"/>
                              </a:solidFill>
                              <a:latin typeface="Cambria Math"/>
                            </a:rPr>
                            <m:t>(</m:t>
                          </m:r>
                          <m:f>
                            <m:fPr>
                              <m:ctrlPr>
                                <a:rPr lang="en-US" sz="2400" b="0" i="1" smtClean="0">
                                  <a:solidFill>
                                    <a:schemeClr val="tx1"/>
                                  </a:solidFill>
                                  <a:latin typeface="Cambria Math"/>
                                </a:rPr>
                              </m:ctrlPr>
                            </m:fPr>
                            <m:num>
                              <m:r>
                                <a:rPr lang="en-US" sz="2400" b="0" i="1" smtClean="0">
                                  <a:solidFill>
                                    <a:schemeClr val="tx1"/>
                                  </a:solidFill>
                                  <a:latin typeface="Cambria Math"/>
                                </a:rPr>
                                <m:t>200</m:t>
                              </m:r>
                            </m:num>
                            <m:den>
                              <m:r>
                                <a:rPr lang="en-US" sz="2400" b="0" i="1" smtClean="0">
                                  <a:solidFill>
                                    <a:schemeClr val="tx1"/>
                                  </a:solidFill>
                                  <a:latin typeface="Cambria Math"/>
                                </a:rPr>
                                <m:t>132</m:t>
                              </m:r>
                            </m:den>
                          </m:f>
                          <m:r>
                            <a:rPr lang="en-US" sz="2400" b="0" i="1" smtClean="0">
                              <a:solidFill>
                                <a:schemeClr val="tx1"/>
                              </a:solidFill>
                              <a:latin typeface="Cambria Math"/>
                            </a:rPr>
                            <m:t>)</m:t>
                          </m:r>
                        </m:e>
                        <m:sup>
                          <m:r>
                            <a:rPr lang="en-US" sz="2400" b="0" i="1" smtClean="0">
                              <a:solidFill>
                                <a:schemeClr val="tx1"/>
                              </a:solidFill>
                              <a:latin typeface="Cambria Math"/>
                            </a:rPr>
                            <m:t>2</m:t>
                          </m:r>
                        </m:sup>
                      </m:sSup>
                      <m:r>
                        <a:rPr lang="en-US" sz="2400" b="0" i="1" smtClean="0">
                          <a:solidFill>
                            <a:schemeClr val="tx1"/>
                          </a:solidFill>
                          <a:latin typeface="Cambria Math"/>
                        </a:rPr>
                        <m:t>=</m:t>
                      </m:r>
                      <m:r>
                        <a:rPr lang="en-US" sz="2400" b="0" i="1" smtClean="0">
                          <a:solidFill>
                            <a:schemeClr val="tx1"/>
                          </a:solidFill>
                          <a:latin typeface="Cambria Math"/>
                        </a:rPr>
                        <m:t>h</m:t>
                      </m:r>
                    </m:oMath>
                  </m:oMathPara>
                </a14:m>
                <a:endParaRPr lang="en-US" sz="2400" dirty="0" smtClean="0">
                  <a:solidFill>
                    <a:schemeClr val="tx1"/>
                  </a:solidFill>
                </a:endParaRPr>
              </a:p>
              <a:p>
                <a:pPr algn="l"/>
                <a14:m>
                  <m:oMathPara xmlns:m="http://schemas.openxmlformats.org/officeDocument/2006/math">
                    <m:oMathParaPr>
                      <m:jc m:val="left"/>
                    </m:oMathParaPr>
                    <m:oMath xmlns:m="http://schemas.openxmlformats.org/officeDocument/2006/math">
                      <m:r>
                        <a:rPr lang="en-US" sz="2400" b="0" i="1" smtClean="0">
                          <a:solidFill>
                            <a:schemeClr val="tx1"/>
                          </a:solidFill>
                          <a:latin typeface="Cambria Math"/>
                        </a:rPr>
                        <m:t>22957</m:t>
                      </m:r>
                      <m:r>
                        <a:rPr lang="en-US" sz="2400" b="0" i="1" smtClean="0">
                          <a:solidFill>
                            <a:schemeClr val="tx1"/>
                          </a:solidFill>
                          <a:latin typeface="Cambria Math"/>
                          <a:ea typeface="Cambria Math"/>
                        </a:rPr>
                        <m:t>≈</m:t>
                      </m:r>
                      <m:r>
                        <a:rPr lang="en-US" sz="2400" b="0" i="1" smtClean="0">
                          <a:solidFill>
                            <a:schemeClr val="tx1"/>
                          </a:solidFill>
                          <a:latin typeface="Cambria Math"/>
                          <a:ea typeface="Cambria Math"/>
                        </a:rPr>
                        <m:t>h</m:t>
                      </m:r>
                    </m:oMath>
                  </m:oMathPara>
                </a14:m>
                <a:endParaRPr lang="en-US" sz="24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164" t="-983"/>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228600" y="5712023"/>
            <a:ext cx="4887877" cy="307777"/>
          </a:xfrm>
          <a:prstGeom prst="rect">
            <a:avLst/>
          </a:prstGeom>
          <a:noFill/>
        </p:spPr>
        <p:txBody>
          <a:bodyPr wrap="none" rtlCol="0">
            <a:spAutoFit/>
          </a:bodyPr>
          <a:lstStyle/>
          <a:p>
            <a:r>
              <a:rPr lang="en-US" sz="1400" dirty="0" smtClean="0"/>
              <a:t>http://mintaka.sdsu.edu?GF/explain/atmos_refr/horizon.html</a:t>
            </a:r>
            <a:endParaRPr lang="en-US" sz="1400" dirty="0"/>
          </a:p>
        </p:txBody>
      </p:sp>
      <p:sp>
        <p:nvSpPr>
          <p:cNvPr id="5" name="TextBox 4"/>
          <p:cNvSpPr txBox="1"/>
          <p:nvPr/>
        </p:nvSpPr>
        <p:spPr>
          <a:xfrm>
            <a:off x="3048000" y="3429000"/>
            <a:ext cx="4876800" cy="1938992"/>
          </a:xfrm>
          <a:prstGeom prst="rect">
            <a:avLst/>
          </a:prstGeom>
          <a:noFill/>
        </p:spPr>
        <p:txBody>
          <a:bodyPr wrap="square" rtlCol="0">
            <a:spAutoFit/>
          </a:bodyPr>
          <a:lstStyle/>
          <a:p>
            <a:r>
              <a:rPr lang="en-US" sz="2400" dirty="0" smtClean="0"/>
              <a:t>One can see 200 miles to the horizon if they are approximately at an altitude of 23,000 ft. or just over 4 1/3 miles. (slightly below cruising altitude for airlines)</a:t>
            </a:r>
            <a:endParaRPr lang="en-US" sz="2400" dirty="0"/>
          </a:p>
        </p:txBody>
      </p:sp>
    </p:spTree>
    <p:extLst>
      <p:ext uri="{BB962C8B-B14F-4D97-AF65-F5344CB8AC3E}">
        <p14:creationId xmlns:p14="http://schemas.microsoft.com/office/powerpoint/2010/main" val="32126782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74638"/>
            <a:ext cx="3886200" cy="715962"/>
          </a:xfrm>
          <a:solidFill>
            <a:schemeClr val="bg2">
              <a:lumMod val="75000"/>
            </a:schemeClr>
          </a:solidFill>
          <a:effectLst/>
          <a:scene3d>
            <a:camera prst="orthographicFront"/>
            <a:lightRig rig="threePt" dir="t"/>
          </a:scene3d>
          <a:sp3d>
            <a:bevelT w="165100" prst="coolSlant"/>
          </a:sp3d>
        </p:spPr>
        <p:txBody>
          <a:bodyPr/>
          <a:lstStyle/>
          <a:p>
            <a:r>
              <a:rPr lang="en-US" dirty="0" smtClean="0"/>
              <a:t>Resource List</a:t>
            </a:r>
            <a:endParaRPr lang="en-US" dirty="0"/>
          </a:p>
        </p:txBody>
      </p:sp>
      <p:sp>
        <p:nvSpPr>
          <p:cNvPr id="3" name="Content Placeholder 2"/>
          <p:cNvSpPr>
            <a:spLocks noGrp="1"/>
          </p:cNvSpPr>
          <p:nvPr>
            <p:ph idx="1"/>
          </p:nvPr>
        </p:nvSpPr>
        <p:spPr>
          <a:xfrm>
            <a:off x="457200" y="1219200"/>
            <a:ext cx="5638800" cy="4906963"/>
          </a:xfrm>
        </p:spPr>
        <p:txBody>
          <a:bodyPr/>
          <a:lstStyle/>
          <a:p>
            <a:pPr>
              <a:buNone/>
            </a:pPr>
            <a:r>
              <a:rPr lang="en-US" dirty="0" smtClean="0"/>
              <a:t>    The following list is provided as a sample of available resources and is for informational purposes only. It is your responsibility to investigate them to determine their value and appropriateness for your district. </a:t>
            </a:r>
            <a:r>
              <a:rPr lang="en-US" dirty="0" err="1" smtClean="0"/>
              <a:t>GaDOE</a:t>
            </a:r>
            <a:r>
              <a:rPr lang="en-US" dirty="0" smtClean="0"/>
              <a:t> does not endorse or recommend the purchase of or use of any particular resource. </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Resources.jpg"/>
          <p:cNvPicPr>
            <a:picLocks noChangeAspect="1"/>
          </p:cNvPicPr>
          <p:nvPr/>
        </p:nvPicPr>
        <p:blipFill>
          <a:blip r:embed="rId4" cstate="print"/>
          <a:stretch>
            <a:fillRect/>
          </a:stretch>
        </p:blipFill>
        <p:spPr>
          <a:xfrm>
            <a:off x="6019800" y="1447800"/>
            <a:ext cx="2910898" cy="3886200"/>
          </a:xfrm>
          <a:prstGeom prst="rect">
            <a:avLst/>
          </a:prstGeom>
        </p:spPr>
      </p:pic>
    </p:spTree>
    <p:extLst>
      <p:ext uri="{BB962C8B-B14F-4D97-AF65-F5344CB8AC3E}">
        <p14:creationId xmlns:p14="http://schemas.microsoft.com/office/powerpoint/2010/main" val="14371203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762000"/>
            <a:ext cx="9144000" cy="5715000"/>
          </a:xfrm>
        </p:spPr>
        <p:txBody>
          <a:bodyPr/>
          <a:lstStyle/>
          <a:p>
            <a:pPr algn="l">
              <a:buFont typeface="Arial" pitchFamily="34" charset="0"/>
              <a:buChar char="•"/>
            </a:pPr>
            <a:r>
              <a:rPr lang="en-US" sz="2400" dirty="0" smtClean="0">
                <a:solidFill>
                  <a:schemeClr val="tx1"/>
                </a:solidFill>
              </a:rPr>
              <a:t> </a:t>
            </a:r>
            <a:r>
              <a:rPr lang="en-US" sz="2400" dirty="0" smtClean="0">
                <a:solidFill>
                  <a:schemeClr val="tx1"/>
                </a:solidFill>
                <a:latin typeface="Arial Narrow" pitchFamily="34" charset="0"/>
              </a:rPr>
              <a:t>CCGPS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SEDL videos - </a:t>
            </a:r>
            <a:r>
              <a:rPr lang="en-US" sz="2000" dirty="0" smtClean="0">
                <a:solidFill>
                  <a:schemeClr val="tx1"/>
                </a:solidFill>
                <a:latin typeface="Arial Narrow" pitchFamily="34" charset="0"/>
                <a:hlinkClick r:id="rId3"/>
              </a:rPr>
              <a:t>http://bit.ly/RwWTdc</a:t>
            </a:r>
            <a:r>
              <a:rPr lang="en-US" sz="2000" dirty="0" smtClean="0">
                <a:solidFill>
                  <a:schemeClr val="tx1"/>
                </a:solidFill>
                <a:latin typeface="Arial Narrow" pitchFamily="34" charset="0"/>
              </a:rPr>
              <a:t>  or </a:t>
            </a:r>
            <a:r>
              <a:rPr lang="en-US" sz="2000" dirty="0" smtClean="0">
                <a:solidFill>
                  <a:schemeClr val="tx1"/>
                </a:solidFill>
                <a:latin typeface="Arial Narrow" pitchFamily="34" charset="0"/>
                <a:hlinkClick r:id="rId4"/>
              </a:rPr>
              <a:t>http://bit.ly/yyhvtc</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5"/>
              </a:rPr>
              <a:t>http://www.illustrativemathematics.org/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a:solidFill>
                  <a:schemeClr val="tx1"/>
                </a:solidFill>
                <a:latin typeface="Arial Narrow" pitchFamily="34" charset="0"/>
              </a:rPr>
              <a:t> </a:t>
            </a:r>
            <a:r>
              <a:rPr lang="en-US" sz="2000" dirty="0" smtClean="0">
                <a:solidFill>
                  <a:schemeClr val="tx1"/>
                </a:solidFill>
                <a:latin typeface="Arial Narrow" pitchFamily="34" charset="0"/>
              </a:rPr>
              <a:t>Mathematics </a:t>
            </a:r>
            <a:r>
              <a:rPr lang="en-US" sz="2000" dirty="0">
                <a:solidFill>
                  <a:schemeClr val="tx1"/>
                </a:solidFill>
                <a:latin typeface="Arial Narrow" pitchFamily="34" charset="0"/>
              </a:rPr>
              <a:t>Vision Project - </a:t>
            </a:r>
            <a:r>
              <a:rPr lang="en-US" sz="2000" dirty="0">
                <a:solidFill>
                  <a:schemeClr val="tx1"/>
                </a:solidFill>
                <a:latin typeface="Arial Narrow" pitchFamily="34" charset="0"/>
                <a:hlinkClick r:id="rId6"/>
              </a:rPr>
              <a:t>http://</a:t>
            </a:r>
            <a:r>
              <a:rPr lang="en-US" sz="2000" dirty="0" smtClean="0">
                <a:solidFill>
                  <a:schemeClr val="tx1"/>
                </a:solidFill>
                <a:latin typeface="Arial Narrow" pitchFamily="34" charset="0"/>
                <a:hlinkClick r:id="rId6"/>
              </a:rPr>
              <a:t>www.mathematicsvisionproject.org/index.html</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 Dana Center's CCSS Toolbox - </a:t>
            </a:r>
            <a:r>
              <a:rPr lang="en-US" sz="2000" dirty="0" smtClean="0">
                <a:solidFill>
                  <a:schemeClr val="tx1"/>
                </a:solidFill>
                <a:latin typeface="Arial Narrow" pitchFamily="34" charset="0"/>
                <a:hlinkClick r:id="rId7"/>
              </a:rPr>
              <a:t>http://www.ccsstoolbox.com/</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Common Core Standards - </a:t>
            </a:r>
            <a:r>
              <a:rPr lang="en-US" sz="2000" dirty="0" smtClean="0">
                <a:solidFill>
                  <a:schemeClr val="tx1"/>
                </a:solidFill>
                <a:latin typeface="Arial Narrow" pitchFamily="34" charset="0"/>
                <a:hlinkClick r:id="rId8"/>
              </a:rPr>
              <a:t>http://www.corestandards.org/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Tools for the Common Core Standards - </a:t>
            </a:r>
            <a:r>
              <a:rPr lang="en-US" sz="2000" dirty="0" smtClean="0">
                <a:solidFill>
                  <a:schemeClr val="tx1"/>
                </a:solidFill>
                <a:latin typeface="Arial Narrow" pitchFamily="34" charset="0"/>
                <a:hlinkClick r:id="rId9"/>
              </a:rPr>
              <a:t>http://commoncoretools.me/</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rPr>
              <a:t>  </a:t>
            </a:r>
            <a:r>
              <a:rPr lang="en-US" sz="2000" dirty="0" err="1" smtClean="0">
                <a:solidFill>
                  <a:schemeClr val="tx1"/>
                </a:solidFill>
              </a:rPr>
              <a:t>LearnZillion</a:t>
            </a:r>
            <a:r>
              <a:rPr lang="en-US" sz="2000" dirty="0" smtClean="0">
                <a:solidFill>
                  <a:schemeClr val="tx1"/>
                </a:solidFill>
              </a:rPr>
              <a:t> - </a:t>
            </a:r>
            <a:r>
              <a:rPr lang="en-US" sz="2000" dirty="0">
                <a:solidFill>
                  <a:schemeClr val="tx1"/>
                </a:solidFill>
                <a:hlinkClick r:id="rId10"/>
              </a:rPr>
              <a:t>http://learnzillion.com</a:t>
            </a:r>
            <a:r>
              <a:rPr lang="en-US" sz="2000" dirty="0" smtClean="0">
                <a:solidFill>
                  <a:schemeClr val="tx1"/>
                </a:solidFill>
                <a:hlinkClick r:id="rId10"/>
              </a:rPr>
              <a:t>/</a:t>
            </a:r>
            <a:r>
              <a:rPr lang="en-US" sz="2000" dirty="0" smtClean="0">
                <a:solidFill>
                  <a:schemeClr val="tx1"/>
                </a:solidFill>
              </a:rPr>
              <a:t> </a:t>
            </a:r>
            <a:endParaRPr lang="en-US" sz="20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 Assessment Resources </a:t>
            </a:r>
          </a:p>
          <a:p>
            <a:pPr lvl="1" algn="l">
              <a:buFont typeface="Wingdings" pitchFamily="2" charset="2"/>
              <a:buChar char="Ø"/>
            </a:pPr>
            <a:r>
              <a:rPr lang="en-US" sz="1600" dirty="0" smtClean="0">
                <a:solidFill>
                  <a:schemeClr val="tx1"/>
                </a:solidFill>
                <a:latin typeface="Arial Narrow" pitchFamily="34" charset="0"/>
              </a:rPr>
              <a:t> </a:t>
            </a:r>
            <a:r>
              <a:rPr lang="en-US" sz="1800" dirty="0" smtClean="0">
                <a:solidFill>
                  <a:schemeClr val="tx1"/>
                </a:solidFill>
                <a:latin typeface="Arial Narrow" pitchFamily="34" charset="0"/>
              </a:rPr>
              <a:t> </a:t>
            </a:r>
            <a:r>
              <a:rPr lang="en-US" sz="2000" dirty="0" smtClean="0">
                <a:solidFill>
                  <a:schemeClr val="tx1"/>
                </a:solidFill>
                <a:latin typeface="Arial Narrow" pitchFamily="34" charset="0"/>
              </a:rPr>
              <a:t>MAP - </a:t>
            </a:r>
            <a:r>
              <a:rPr lang="en-US" sz="2000" dirty="0" smtClean="0">
                <a:solidFill>
                  <a:schemeClr val="tx1"/>
                </a:solidFill>
                <a:latin typeface="Arial Narrow" pitchFamily="34" charset="0"/>
                <a:hlinkClick r:id="rId11"/>
              </a:rPr>
              <a:t>http://www.map.mathshell.org.uk/materials/index.php</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12"/>
              </a:rPr>
              <a:t>http://illustrativemathematics.org/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CCSS Toolbox: PARCC Prototyping Project - </a:t>
            </a:r>
            <a:r>
              <a:rPr lang="en-US" sz="2000" dirty="0" smtClean="0">
                <a:solidFill>
                  <a:schemeClr val="tx1"/>
                </a:solidFill>
                <a:latin typeface="Arial Narrow" pitchFamily="34" charset="0"/>
                <a:hlinkClick r:id="rId13"/>
              </a:rPr>
              <a:t>http://www.ccsstoolbox.org/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a:solidFill>
                  <a:schemeClr val="tx1"/>
                </a:solidFill>
                <a:latin typeface="Arial Narrow" pitchFamily="34" charset="0"/>
              </a:rPr>
              <a:t>Smarter Balanced - </a:t>
            </a:r>
            <a:r>
              <a:rPr lang="en-US" sz="2000" dirty="0">
                <a:hlinkClick r:id="rId14"/>
              </a:rPr>
              <a:t>http://www.smarterbalanced.org/smarter-balanced-assessments/</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PARCC - </a:t>
            </a:r>
            <a:r>
              <a:rPr lang="en-US" sz="2000" dirty="0" smtClean="0">
                <a:solidFill>
                  <a:schemeClr val="tx1"/>
                </a:solidFill>
                <a:latin typeface="Arial Narrow" pitchFamily="34" charset="0"/>
                <a:hlinkClick r:id="rId15"/>
              </a:rPr>
              <a:t>http://www.parcconline.org/</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Online Assessment System - </a:t>
            </a:r>
            <a:r>
              <a:rPr lang="en-US" sz="2000" dirty="0" smtClean="0">
                <a:solidFill>
                  <a:schemeClr val="tx1"/>
                </a:solidFill>
                <a:latin typeface="Arial Narrow" pitchFamily="34" charset="0"/>
                <a:hlinkClick r:id="rId16"/>
              </a:rPr>
              <a:t>http://bit.ly/OoyaK5</a:t>
            </a:r>
            <a:r>
              <a:rPr lang="en-US" sz="2000" dirty="0" smtClean="0">
                <a:solidFill>
                  <a:schemeClr val="tx1"/>
                </a:solidFill>
                <a:latin typeface="Arial Narrow" pitchFamily="34" charset="0"/>
              </a:rPr>
              <a:t> </a:t>
            </a:r>
          </a:p>
          <a:p>
            <a:pPr lvl="1" algn="l"/>
            <a:endParaRPr lang="en-US" sz="2000" dirty="0" smtClean="0">
              <a:solidFill>
                <a:schemeClr val="tx1"/>
              </a:solidFill>
              <a:latin typeface="Arial Narrow" pitchFamily="34" charset="0"/>
            </a:endParaRPr>
          </a:p>
          <a:p>
            <a:pPr algn="l">
              <a:buFont typeface="Arial" pitchFamily="34" charset="0"/>
              <a:buChar char="•"/>
            </a:pPr>
            <a:endParaRPr lang="en-US" sz="14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17"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Tree>
    <p:extLst>
      <p:ext uri="{BB962C8B-B14F-4D97-AF65-F5344CB8AC3E}">
        <p14:creationId xmlns:p14="http://schemas.microsoft.com/office/powerpoint/2010/main" val="29180070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050924"/>
            <a:ext cx="8242300" cy="4511675"/>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4" name="Oval 3"/>
          <p:cNvSpPr/>
          <p:nvPr/>
        </p:nvSpPr>
        <p:spPr>
          <a:xfrm>
            <a:off x="2895600" y="2971800"/>
            <a:ext cx="2514600" cy="33496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309586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304800" y="914400"/>
            <a:ext cx="8610600" cy="5562600"/>
          </a:xfrm>
        </p:spPr>
        <p:txBody>
          <a:bodyPr/>
          <a:lstStyle/>
          <a:p>
            <a:pPr algn="l">
              <a:buFont typeface="Arial" pitchFamily="34" charset="0"/>
              <a:buChar char="•"/>
            </a:pPr>
            <a:r>
              <a:rPr lang="en-US" sz="2400" dirty="0" smtClean="0">
                <a:solidFill>
                  <a:schemeClr val="tx1"/>
                </a:solidFill>
                <a:latin typeface="Arial Narrow" pitchFamily="34" charset="0"/>
              </a:rPr>
              <a:t>   Professional Learning Resources</a:t>
            </a:r>
          </a:p>
          <a:p>
            <a:pPr lvl="1" algn="l">
              <a:buFont typeface="Wingdings" pitchFamily="2" charset="2"/>
              <a:buChar char="Ø"/>
            </a:pPr>
            <a:r>
              <a:rPr lang="en-US" sz="2000" dirty="0" smtClean="0">
                <a:solidFill>
                  <a:schemeClr val="tx1"/>
                </a:solidFill>
                <a:latin typeface="Arial Narrow" pitchFamily="34" charset="0"/>
              </a:rPr>
              <a:t> Inside Mathematics- </a:t>
            </a:r>
            <a:r>
              <a:rPr lang="en-US" sz="2000" dirty="0" smtClean="0">
                <a:solidFill>
                  <a:schemeClr val="tx1"/>
                </a:solidFill>
                <a:latin typeface="Arial Narrow" pitchFamily="34" charset="0"/>
                <a:hlinkClick r:id="rId3"/>
              </a:rPr>
              <a:t>http://www.insidemathematics.org/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Annenberg Learner - </a:t>
            </a:r>
            <a:r>
              <a:rPr lang="en-US" sz="2000" dirty="0" smtClean="0">
                <a:solidFill>
                  <a:schemeClr val="tx1"/>
                </a:solidFill>
                <a:latin typeface="Arial Narrow" pitchFamily="34" charset="0"/>
                <a:hlinkClick r:id="rId4"/>
              </a:rPr>
              <a:t>http://www.learner.org/index.html</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err="1" smtClean="0">
                <a:solidFill>
                  <a:schemeClr val="tx1"/>
                </a:solidFill>
                <a:latin typeface="Arial Narrow" pitchFamily="34" charset="0"/>
              </a:rPr>
              <a:t>Edutopia</a:t>
            </a:r>
            <a:r>
              <a:rPr lang="en-US" sz="2000" dirty="0" smtClean="0">
                <a:solidFill>
                  <a:schemeClr val="tx1"/>
                </a:solidFill>
                <a:latin typeface="Arial Narrow" pitchFamily="34" charset="0"/>
              </a:rPr>
              <a:t> – </a:t>
            </a:r>
            <a:r>
              <a:rPr lang="en-US" sz="2000" dirty="0" smtClean="0">
                <a:solidFill>
                  <a:schemeClr val="tx1"/>
                </a:solidFill>
                <a:latin typeface="Arial Narrow" pitchFamily="34" charset="0"/>
                <a:hlinkClick r:id="rId5"/>
              </a:rPr>
              <a:t>http://www.edutopia.org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Teaching Channel - </a:t>
            </a:r>
            <a:r>
              <a:rPr lang="en-US" sz="2000" dirty="0" smtClean="0">
                <a:solidFill>
                  <a:schemeClr val="tx1"/>
                </a:solidFill>
                <a:latin typeface="Arial Narrow" pitchFamily="34" charset="0"/>
                <a:hlinkClick r:id="rId6"/>
              </a:rPr>
              <a:t>http://www.teachingchannel.org</a:t>
            </a:r>
            <a:endParaRPr lang="en-US" sz="2000" dirty="0" smtClean="0">
              <a:solidFill>
                <a:schemeClr val="tx1"/>
              </a:solidFill>
              <a:latin typeface="Arial Narrow" pitchFamily="34" charset="0"/>
            </a:endParaRP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Ontario Ministry of Education - </a:t>
            </a:r>
            <a:r>
              <a:rPr lang="en-US" sz="2000" dirty="0" smtClean="0">
                <a:solidFill>
                  <a:schemeClr val="tx1"/>
                </a:solidFill>
                <a:latin typeface="Arial Narrow" pitchFamily="34" charset="0"/>
                <a:hlinkClick r:id="rId7"/>
              </a:rPr>
              <a:t>http://bit.ly/cGZlce</a:t>
            </a:r>
            <a:r>
              <a:rPr lang="en-US" sz="2000" dirty="0" smtClean="0">
                <a:solidFill>
                  <a:schemeClr val="tx1"/>
                </a:solidFill>
                <a:latin typeface="Arial Narrow" pitchFamily="34" charset="0"/>
              </a:rPr>
              <a:t> </a:t>
            </a:r>
          </a:p>
          <a:p>
            <a:pPr lvl="1" algn="l">
              <a:buFont typeface="Wingdings" pitchFamily="2" charset="2"/>
              <a:buChar char="Ø"/>
            </a:pPr>
            <a:r>
              <a:rPr lang="en-US" sz="2000" dirty="0">
                <a:solidFill>
                  <a:schemeClr val="tx1"/>
                </a:solidFill>
                <a:latin typeface="Arial Narrow" pitchFamily="34" charset="0"/>
              </a:rPr>
              <a:t>Achieve - </a:t>
            </a:r>
            <a:r>
              <a:rPr lang="en-US" sz="2000" dirty="0">
                <a:solidFill>
                  <a:schemeClr val="tx1"/>
                </a:solidFill>
                <a:latin typeface="Arial Narrow" pitchFamily="34" charset="0"/>
                <a:hlinkClick r:id="rId8"/>
              </a:rPr>
              <a:t>http://www.achieve.org</a:t>
            </a:r>
            <a:r>
              <a:rPr lang="en-US" sz="2000" dirty="0" smtClean="0">
                <a:solidFill>
                  <a:schemeClr val="tx1"/>
                </a:solidFill>
                <a:latin typeface="Arial Narrow" pitchFamily="34" charset="0"/>
                <a:hlinkClick r:id="rId8"/>
              </a:rPr>
              <a:t>/</a:t>
            </a:r>
            <a:r>
              <a:rPr lang="en-US" sz="2000" dirty="0" smtClean="0">
                <a:solidFill>
                  <a:schemeClr val="tx1"/>
                </a:solidFill>
                <a:latin typeface="Arial Narrow" pitchFamily="34" charset="0"/>
              </a:rPr>
              <a:t> </a:t>
            </a:r>
          </a:p>
          <a:p>
            <a:pPr algn="l">
              <a:buFont typeface="Arial" pitchFamily="34" charset="0"/>
              <a:buChar char="•"/>
            </a:pPr>
            <a:r>
              <a:rPr lang="en-US" sz="2400" dirty="0" smtClean="0">
                <a:solidFill>
                  <a:schemeClr val="tx1"/>
                </a:solidFill>
                <a:latin typeface="Arial Narrow" pitchFamily="34" charset="0"/>
              </a:rPr>
              <a:t>   Blogs</a:t>
            </a:r>
          </a:p>
          <a:p>
            <a:pPr lvl="1" algn="l">
              <a:buFont typeface="Wingdings" pitchFamily="2" charset="2"/>
              <a:buChar char="Ø"/>
            </a:pPr>
            <a:r>
              <a:rPr lang="en-US" sz="2000" dirty="0" smtClean="0">
                <a:solidFill>
                  <a:schemeClr val="tx1"/>
                </a:solidFill>
              </a:rPr>
              <a:t> Dan Meyer</a:t>
            </a:r>
            <a:r>
              <a:rPr lang="en-US" sz="2000" dirty="0" smtClean="0"/>
              <a:t>  – </a:t>
            </a:r>
            <a:r>
              <a:rPr lang="en-US" sz="2000" dirty="0" smtClean="0">
                <a:hlinkClick r:id="rId9"/>
              </a:rPr>
              <a:t>http://blog.mrmeyer.com/</a:t>
            </a:r>
            <a:endParaRPr lang="en-US" sz="2000" dirty="0" smtClean="0"/>
          </a:p>
          <a:p>
            <a:pPr lvl="1" algn="l">
              <a:buFont typeface="Wingdings" pitchFamily="2" charset="2"/>
              <a:buChar char="Ø"/>
            </a:pPr>
            <a:r>
              <a:rPr lang="en-US" sz="2000" dirty="0" smtClean="0">
                <a:solidFill>
                  <a:schemeClr val="tx1"/>
                </a:solidFill>
              </a:rPr>
              <a:t> Robert </a:t>
            </a:r>
            <a:r>
              <a:rPr lang="en-US" sz="2000" dirty="0" err="1" smtClean="0">
                <a:solidFill>
                  <a:schemeClr val="tx1"/>
                </a:solidFill>
              </a:rPr>
              <a:t>Kaplinsky</a:t>
            </a:r>
            <a:r>
              <a:rPr lang="en-US" sz="2000" dirty="0">
                <a:solidFill>
                  <a:schemeClr val="tx1"/>
                </a:solidFill>
              </a:rPr>
              <a:t> - </a:t>
            </a:r>
            <a:r>
              <a:rPr lang="en-US" sz="2000" dirty="0">
                <a:solidFill>
                  <a:schemeClr val="tx1"/>
                </a:solidFill>
                <a:hlinkClick r:id="rId10"/>
              </a:rPr>
              <a:t>http://robertkaplinsky.com</a:t>
            </a:r>
            <a:r>
              <a:rPr lang="en-US" sz="2000" dirty="0" smtClean="0">
                <a:solidFill>
                  <a:schemeClr val="tx1"/>
                </a:solidFill>
                <a:hlinkClick r:id="rId10"/>
              </a:rPr>
              <a:t>/</a:t>
            </a:r>
            <a:r>
              <a:rPr lang="en-US" sz="2000" dirty="0" smtClean="0">
                <a:solidFill>
                  <a:schemeClr val="tx1"/>
                </a:solidFill>
              </a:rPr>
              <a:t> </a:t>
            </a:r>
          </a:p>
          <a:p>
            <a:pPr marL="342900" indent="-342900" algn="l">
              <a:buFont typeface="Arial" pitchFamily="34" charset="0"/>
              <a:buChar char="•"/>
            </a:pPr>
            <a:r>
              <a:rPr lang="en-US" sz="2400" dirty="0" smtClean="0">
                <a:solidFill>
                  <a:schemeClr val="tx1"/>
                </a:solidFill>
              </a:rPr>
              <a:t>Books</a:t>
            </a:r>
          </a:p>
          <a:p>
            <a:pPr marL="800100" lvl="1" indent="-342900" algn="l">
              <a:buFont typeface="Wingdings" pitchFamily="2" charset="2"/>
              <a:buChar char="Ø"/>
            </a:pPr>
            <a:r>
              <a:rPr lang="en-US" sz="2000" dirty="0" smtClean="0">
                <a:solidFill>
                  <a:schemeClr val="tx1"/>
                </a:solidFill>
              </a:rPr>
              <a:t>Van </a:t>
            </a:r>
            <a:r>
              <a:rPr lang="en-US" sz="2000" dirty="0">
                <a:solidFill>
                  <a:schemeClr val="tx1"/>
                </a:solidFill>
              </a:rPr>
              <a:t>De </a:t>
            </a:r>
            <a:r>
              <a:rPr lang="en-US" sz="2000" dirty="0" err="1">
                <a:solidFill>
                  <a:schemeClr val="tx1"/>
                </a:solidFill>
              </a:rPr>
              <a:t>Walle</a:t>
            </a:r>
            <a:r>
              <a:rPr lang="en-US" sz="2000" dirty="0">
                <a:solidFill>
                  <a:schemeClr val="tx1"/>
                </a:solidFill>
              </a:rPr>
              <a:t> &amp; </a:t>
            </a:r>
            <a:r>
              <a:rPr lang="en-US" sz="2000" dirty="0" err="1">
                <a:solidFill>
                  <a:schemeClr val="tx1"/>
                </a:solidFill>
              </a:rPr>
              <a:t>Lovin</a:t>
            </a:r>
            <a:r>
              <a:rPr lang="en-US" sz="2000" dirty="0">
                <a:solidFill>
                  <a:schemeClr val="tx1"/>
                </a:solidFill>
              </a:rPr>
              <a:t>, </a:t>
            </a:r>
            <a:r>
              <a:rPr lang="en-US" sz="2000" i="1" dirty="0">
                <a:solidFill>
                  <a:schemeClr val="tx1"/>
                </a:solidFill>
              </a:rPr>
              <a:t>Teaching Student-Centered Mathematics, Grades 5-8</a:t>
            </a: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11"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2104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Feedback</a:t>
            </a:r>
            <a:endParaRPr lang="en-US" dirty="0">
              <a:latin typeface="Arial Narrow" pitchFamily="34" charset="0"/>
            </a:endParaRPr>
          </a:p>
        </p:txBody>
      </p:sp>
      <p:sp>
        <p:nvSpPr>
          <p:cNvPr id="3" name="Subtitle 2"/>
          <p:cNvSpPr>
            <a:spLocks noGrp="1"/>
          </p:cNvSpPr>
          <p:nvPr>
            <p:ph type="subTitle" idx="1"/>
          </p:nvPr>
        </p:nvSpPr>
        <p:spPr>
          <a:xfrm>
            <a:off x="228600" y="762000"/>
            <a:ext cx="8686800" cy="5334000"/>
          </a:xfrm>
        </p:spPr>
        <p:txBody>
          <a:bodyPr/>
          <a:lstStyle/>
          <a:p>
            <a:pPr fontAlgn="auto">
              <a:spcAft>
                <a:spcPts val="0"/>
              </a:spcAft>
              <a:defRPr/>
            </a:pPr>
            <a:endParaRPr lang="en-US" sz="800" u="sng" dirty="0" smtClean="0">
              <a:hlinkClick r:id="rId3"/>
            </a:endParaRPr>
          </a:p>
          <a:p>
            <a:pPr fontAlgn="auto">
              <a:spcAft>
                <a:spcPts val="0"/>
              </a:spcAft>
              <a:defRPr/>
            </a:pPr>
            <a:r>
              <a:rPr lang="en-US" u="sng" dirty="0" smtClean="0">
                <a:hlinkClick r:id="rId3"/>
              </a:rPr>
              <a:t>http</a:t>
            </a:r>
            <a:r>
              <a:rPr lang="en-US" u="sng" dirty="0">
                <a:hlinkClick r:id="rId3"/>
              </a:rPr>
              <a:t>://www.surveymonkey.com/s/WZKG5G2</a:t>
            </a:r>
            <a:endParaRPr lang="en-US" u="sng" dirty="0"/>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1000" dirty="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James Pratt – </a:t>
            </a:r>
            <a:r>
              <a:rPr lang="en-US" sz="2000" dirty="0" smtClean="0">
                <a:solidFill>
                  <a:schemeClr val="tx1"/>
                </a:solidFill>
                <a:latin typeface="Arial Narrow" pitchFamily="34" charset="0"/>
                <a:hlinkClick r:id="rId4"/>
              </a:rPr>
              <a:t>jpratt@doe.k12.ga.us</a:t>
            </a:r>
            <a:r>
              <a:rPr lang="en-US" sz="2000" dirty="0" smtClean="0">
                <a:solidFill>
                  <a:schemeClr val="tx1"/>
                </a:solidFill>
                <a:latin typeface="Arial Narrow" pitchFamily="34" charset="0"/>
              </a:rPr>
              <a:t>            Brooke Kline – </a:t>
            </a:r>
            <a:r>
              <a:rPr lang="en-US" sz="2000" dirty="0" smtClean="0">
                <a:solidFill>
                  <a:schemeClr val="tx1"/>
                </a:solidFill>
                <a:latin typeface="Arial Narrow" pitchFamily="34" charset="0"/>
                <a:hlinkClick r:id="rId5"/>
              </a:rPr>
              <a:t>bkline@doe.k12.ga.us</a:t>
            </a:r>
            <a:endParaRPr lang="en-US" sz="2000" dirty="0" smtClean="0">
              <a:solidFill>
                <a:schemeClr val="tx1"/>
              </a:solidFill>
              <a:latin typeface="Arial Narrow" pitchFamily="34" charset="0"/>
            </a:endParaRPr>
          </a:p>
          <a:p>
            <a:pPr lvl="1" algn="l"/>
            <a:endParaRPr lang="en-US" sz="2400"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71800" y="1644124"/>
            <a:ext cx="3276600" cy="3689876"/>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26404876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304800"/>
            <a:ext cx="8763000" cy="2514600"/>
          </a:xfrm>
        </p:spPr>
        <p:txBody>
          <a:bodyPr/>
          <a:lstStyle/>
          <a:p>
            <a:pPr eaLnBrk="1" hangingPunct="1"/>
            <a:r>
              <a:rPr lang="en-US" dirty="0" smtClean="0">
                <a:latin typeface="Arial Narrow" pitchFamily="34" charset="0"/>
              </a:rPr>
              <a:t>Thank You!</a:t>
            </a:r>
            <a:br>
              <a:rPr lang="en-US" dirty="0" smtClean="0">
                <a:latin typeface="Arial Narrow" pitchFamily="34" charset="0"/>
              </a:rPr>
            </a:br>
            <a:r>
              <a:rPr lang="en-US" sz="2000" dirty="0" smtClean="0">
                <a:latin typeface="Arial Narrow" pitchFamily="34" charset="0"/>
              </a:rPr>
              <a:t> </a:t>
            </a:r>
            <a:r>
              <a:rPr lang="en-US" sz="2000" b="0" dirty="0" smtClean="0">
                <a:latin typeface="Arial Narrow" pitchFamily="34" charset="0"/>
              </a:rPr>
              <a:t>Please visit </a:t>
            </a:r>
            <a:r>
              <a:rPr lang="en-US" sz="2000" b="0" dirty="0" smtClean="0">
                <a:latin typeface="Arial Narrow" pitchFamily="34" charset="0"/>
                <a:hlinkClick r:id="rId3"/>
              </a:rPr>
              <a:t>http://ccgpsmathematics9-10.wikispaces.com/</a:t>
            </a:r>
            <a:r>
              <a:rPr lang="en-US" sz="2000" b="0" dirty="0" smtClean="0">
                <a:latin typeface="Arial Narrow" pitchFamily="34" charset="0"/>
              </a:rPr>
              <a:t>  to share your feedback, ask questions, and share your ideas and resources!</a:t>
            </a:r>
            <a:br>
              <a:rPr lang="en-US" sz="2000" b="0" dirty="0" smtClean="0">
                <a:latin typeface="Arial Narrow" pitchFamily="34" charset="0"/>
              </a:rPr>
            </a:br>
            <a:r>
              <a:rPr lang="en-US" sz="2000" b="0" dirty="0" smtClean="0">
                <a:latin typeface="Arial Narrow" pitchFamily="34" charset="0"/>
              </a:rPr>
              <a:t>Please visit </a:t>
            </a:r>
            <a:r>
              <a:rPr lang="en-US" sz="2000" b="0" dirty="0" smtClean="0">
                <a:latin typeface="Arial Narrow" pitchFamily="34" charset="0"/>
                <a:hlinkClick r:id="rId4"/>
              </a:rPr>
              <a:t>https://www.georgiastandards.org/Common-Core/Pages/Math.aspx</a:t>
            </a: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to join the 9-12 Mathematics email </a:t>
            </a:r>
            <a:r>
              <a:rPr lang="en-US" sz="2000" b="0" dirty="0" err="1" smtClean="0">
                <a:latin typeface="Arial Narrow" pitchFamily="34" charset="0"/>
              </a:rPr>
              <a:t>listserve</a:t>
            </a:r>
            <a:r>
              <a:rPr lang="en-US" sz="2000" b="0" dirty="0" smtClean="0">
                <a:latin typeface="Arial Narrow" pitchFamily="34" charset="0"/>
              </a:rPr>
              <a:t>.</a:t>
            </a:r>
            <a:br>
              <a:rPr lang="en-US" sz="2000" b="0" dirty="0" smtClean="0">
                <a:latin typeface="Arial Narrow" pitchFamily="34" charset="0"/>
              </a:rPr>
            </a:br>
            <a:r>
              <a:rPr lang="en-US" sz="2000" dirty="0"/>
              <a:t>Follow </a:t>
            </a:r>
            <a:r>
              <a:rPr lang="en-US" sz="2000" dirty="0" smtClean="0"/>
              <a:t>us on Twitter </a:t>
            </a:r>
            <a:r>
              <a:rPr lang="en-US" sz="2000" dirty="0"/>
              <a:t/>
            </a:r>
            <a:br>
              <a:rPr lang="en-US" sz="2000" dirty="0"/>
            </a:br>
            <a:r>
              <a:rPr lang="en-US" sz="2000" dirty="0" smtClean="0"/>
              <a:t>@</a:t>
            </a:r>
            <a:r>
              <a:rPr lang="en-US" sz="2000" dirty="0" err="1" smtClean="0"/>
              <a:t>GaDOEMath</a:t>
            </a:r>
            <a:endParaRPr lang="en-US" b="0" dirty="0" smtClean="0">
              <a:latin typeface="Arial Narrow" pitchFamily="34" charset="0"/>
            </a:endParaRPr>
          </a:p>
        </p:txBody>
      </p:sp>
      <p:sp>
        <p:nvSpPr>
          <p:cNvPr id="46083" name="Content Placeholder 5"/>
          <p:cNvSpPr>
            <a:spLocks noGrp="1"/>
          </p:cNvSpPr>
          <p:nvPr>
            <p:ph sz="half" idx="1"/>
          </p:nvPr>
        </p:nvSpPr>
        <p:spPr>
          <a:xfrm>
            <a:off x="457200" y="2895600"/>
            <a:ext cx="4038600" cy="1752600"/>
          </a:xfrm>
        </p:spPr>
        <p:txBody>
          <a:bodyPr/>
          <a:lstStyle/>
          <a:p>
            <a:pPr algn="ctr">
              <a:buFont typeface="Arial" charset="0"/>
              <a:buNone/>
            </a:pPr>
            <a:r>
              <a:rPr lang="en-US" b="1" dirty="0" smtClean="0">
                <a:latin typeface="Arial Narrow" pitchFamily="34" charset="0"/>
              </a:rPr>
              <a:t>Brooke Kline</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5"/>
              </a:rPr>
              <a:t>bkline@doe.k12.ga.us</a:t>
            </a:r>
            <a:endParaRPr lang="en-US" dirty="0" smtClean="0">
              <a:latin typeface="Arial Narrow" pitchFamily="34" charset="0"/>
            </a:endParaRPr>
          </a:p>
          <a:p>
            <a:pPr algn="ctr">
              <a:buFont typeface="Arial" charset="0"/>
              <a:buNone/>
            </a:pPr>
            <a:endParaRPr lang="en-US" dirty="0" smtClean="0"/>
          </a:p>
          <a:p>
            <a:endParaRPr lang="en-US" dirty="0" smtClean="0"/>
          </a:p>
        </p:txBody>
      </p:sp>
      <p:sp>
        <p:nvSpPr>
          <p:cNvPr id="46084" name="Content Placeholder 6"/>
          <p:cNvSpPr>
            <a:spLocks noGrp="1"/>
          </p:cNvSpPr>
          <p:nvPr>
            <p:ph sz="half" idx="2"/>
          </p:nvPr>
        </p:nvSpPr>
        <p:spPr>
          <a:xfrm>
            <a:off x="4648200" y="2895600"/>
            <a:ext cx="4038600" cy="1828800"/>
          </a:xfrm>
        </p:spPr>
        <p:txBody>
          <a:bodyPr/>
          <a:lstStyle/>
          <a:p>
            <a:pPr algn="ctr">
              <a:buFont typeface="Arial" charset="0"/>
              <a:buNone/>
            </a:pPr>
            <a:r>
              <a:rPr lang="en-US" b="1" dirty="0" smtClean="0">
                <a:latin typeface="Arial Narrow" pitchFamily="34" charset="0"/>
              </a:rPr>
              <a:t>James Pratt</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6"/>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sp>
        <p:nvSpPr>
          <p:cNvPr id="6" name="TextBox 5"/>
          <p:cNvSpPr txBox="1"/>
          <p:nvPr/>
        </p:nvSpPr>
        <p:spPr>
          <a:xfrm>
            <a:off x="990600" y="4800600"/>
            <a:ext cx="7162800" cy="830997"/>
          </a:xfrm>
          <a:prstGeom prst="rect">
            <a:avLst/>
          </a:prstGeom>
          <a:noFill/>
        </p:spPr>
        <p:txBody>
          <a:bodyPr wrap="square" rtlCol="0">
            <a:spAutoFit/>
          </a:bodyPr>
          <a:lstStyle/>
          <a:p>
            <a:pPr algn="ctr"/>
            <a:r>
              <a:rPr lang="en-US" sz="2400" dirty="0" smtClean="0">
                <a:latin typeface="Arial Narrow" pitchFamily="34" charset="0"/>
              </a:rPr>
              <a:t>These materials are for nonprofit educational purposes only.  Any other use may constitute copyright infringement.</a:t>
            </a:r>
            <a:endParaRPr lang="en-US" sz="2400" dirty="0">
              <a:latin typeface="Arial Narrow" pitchFamily="34" charset="0"/>
            </a:endParaRPr>
          </a:p>
        </p:txBody>
      </p:sp>
      <p:pic>
        <p:nvPicPr>
          <p:cNvPr id="7" name="Picture 2" descr="C:\Users\Janet Wyche\AppData\Local\Temp\notesCB2CD5\CCGPS_LogoAPPLE2.jpg"/>
          <p:cNvPicPr>
            <a:picLocks noChangeAspect="1" noChangeArrowheads="1"/>
          </p:cNvPicPr>
          <p:nvPr/>
        </p:nvPicPr>
        <p:blipFill>
          <a:blip r:embed="rId7"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42607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371600"/>
            <a:ext cx="8915400" cy="2362200"/>
          </a:xfrm>
        </p:spPr>
        <p:txBody>
          <a:bodyPr/>
          <a:lstStyle/>
          <a:p>
            <a:pPr lvl="1" algn="l">
              <a:buFont typeface="Arial" pitchFamily="34" charset="0"/>
              <a:buChar char="•"/>
            </a:pPr>
            <a:r>
              <a:rPr lang="en-US" sz="3000" dirty="0">
                <a:solidFill>
                  <a:schemeClr val="tx1"/>
                </a:solidFill>
              </a:rPr>
              <a:t> </a:t>
            </a:r>
            <a:r>
              <a:rPr lang="en-US" sz="3000" dirty="0" smtClean="0">
                <a:solidFill>
                  <a:schemeClr val="tx1"/>
                </a:solidFill>
              </a:rPr>
              <a:t>The big idea of Unit 7</a:t>
            </a:r>
          </a:p>
          <a:p>
            <a:pPr lvl="1" algn="l">
              <a:buFont typeface="Arial" pitchFamily="34" charset="0"/>
              <a:buChar char="•"/>
            </a:pPr>
            <a:r>
              <a:rPr lang="en-US" sz="3000" dirty="0" smtClean="0">
                <a:solidFill>
                  <a:schemeClr val="tx1"/>
                </a:solidFill>
              </a:rPr>
              <a:t> Incorporating SMPs into rational and radical expressions, equations, and functions</a:t>
            </a:r>
            <a:endParaRPr lang="en-US" sz="2600" dirty="0" smtClean="0">
              <a:solidFill>
                <a:schemeClr val="tx1"/>
              </a:solidFill>
            </a:endParaRPr>
          </a:p>
          <a:p>
            <a:pPr lvl="1" algn="l">
              <a:buFont typeface="Arial" pitchFamily="34" charset="0"/>
              <a:buChar char="•"/>
            </a:pPr>
            <a:r>
              <a:rPr lang="en-US" sz="3000" dirty="0" smtClean="0">
                <a:solidFill>
                  <a:schemeClr val="tx1"/>
                </a:solidFill>
              </a:rPr>
              <a:t> Resources</a:t>
            </a:r>
          </a:p>
          <a:p>
            <a:pPr lvl="1" algn="l"/>
            <a:endParaRPr lang="en-US" sz="24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Welcome!</a:t>
            </a:r>
            <a:endParaRPr lang="en-US" dirty="0">
              <a:latin typeface="Arial Narrow" pitchFamily="34"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10100" y="2895600"/>
            <a:ext cx="4000500" cy="2667000"/>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27242015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050925"/>
            <a:ext cx="3047999" cy="4278617"/>
          </a:xfrm>
          <a:prstGeom prst="rect">
            <a:avLst/>
          </a:prstGeom>
          <a:scene3d>
            <a:camera prst="orthographicFront"/>
            <a:lightRig rig="threePt" dir="t"/>
          </a:scene3d>
          <a:sp3d>
            <a:bevelT w="165100" prst="coolSlant"/>
          </a:sp3d>
        </p:spPr>
      </p:pic>
      <p:sp>
        <p:nvSpPr>
          <p:cNvPr id="3" name="Subtitle 2"/>
          <p:cNvSpPr>
            <a:spLocks noGrp="1"/>
          </p:cNvSpPr>
          <p:nvPr>
            <p:ph type="subTitle" idx="1"/>
          </p:nvPr>
        </p:nvSpPr>
        <p:spPr>
          <a:xfrm>
            <a:off x="3505201" y="1295400"/>
            <a:ext cx="5486399" cy="4648200"/>
          </a:xfrm>
        </p:spPr>
        <p:txBody>
          <a:bodyPr/>
          <a:lstStyle/>
          <a:p>
            <a:pPr algn="l"/>
            <a:r>
              <a:rPr lang="en-US" dirty="0" smtClean="0">
                <a:solidFill>
                  <a:schemeClr val="tx1"/>
                </a:solidFill>
              </a:rPr>
              <a:t>If we raise both sides of an equation to a power, we sometimes obtain an equation which has more solutions than the original one. Which of the following equations result in extraneous solutions when you raise both sides to the indicated power? Explain.</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192191"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A-REI Radical Equations</a:t>
            </a:r>
            <a:endParaRPr lang="en-US" sz="1400" dirty="0"/>
          </a:p>
        </p:txBody>
      </p:sp>
    </p:spTree>
    <p:extLst>
      <p:ext uri="{BB962C8B-B14F-4D97-AF65-F5344CB8AC3E}">
        <p14:creationId xmlns:p14="http://schemas.microsoft.com/office/powerpoint/2010/main" val="20642221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mc:AlternateContent xmlns:mc="http://schemas.openxmlformats.org/markup-compatibility/2006" xmlns:a14="http://schemas.microsoft.com/office/drawing/2010/main">
        <mc:Choice Requires="a14">
          <p:sp>
            <p:nvSpPr>
              <p:cNvPr id="5" name="Subtitle 4"/>
              <p:cNvSpPr>
                <a:spLocks noGrp="1"/>
              </p:cNvSpPr>
              <p:nvPr>
                <p:ph type="subTitle" idx="1"/>
              </p:nvPr>
            </p:nvSpPr>
            <p:spPr>
              <a:xfrm>
                <a:off x="457200" y="1447800"/>
                <a:ext cx="8153400" cy="4191000"/>
              </a:xfrm>
            </p:spPr>
            <p:txBody>
              <a:bodyPr/>
              <a:lstStyle/>
              <a:p>
                <a:pPr algn="l"/>
                <a:r>
                  <a:rPr lang="en-US" sz="2800" dirty="0" smtClean="0">
                    <a:solidFill>
                      <a:schemeClr val="tx1"/>
                    </a:solidFill>
                  </a:rPr>
                  <a:t>Which </a:t>
                </a:r>
                <a:r>
                  <a:rPr lang="en-US" sz="2800" dirty="0">
                    <a:solidFill>
                      <a:schemeClr val="tx1"/>
                    </a:solidFill>
                  </a:rPr>
                  <a:t>of the following equations result in extraneous solutions when you raise both sides to the indicated power? Explain</a:t>
                </a:r>
                <a:r>
                  <a:rPr lang="en-US" sz="2800" dirty="0" smtClean="0">
                    <a:solidFill>
                      <a:schemeClr val="tx1"/>
                    </a:solidFill>
                  </a:rPr>
                  <a:t>.</a:t>
                </a:r>
              </a:p>
              <a:p>
                <a:pPr algn="l"/>
                <a14:m>
                  <m:oMathPara xmlns:m="http://schemas.openxmlformats.org/officeDocument/2006/math">
                    <m:oMathParaPr>
                      <m:jc m:val="centerGroup"/>
                    </m:oMathParaPr>
                    <m:oMath xmlns:m="http://schemas.openxmlformats.org/officeDocument/2006/math">
                      <m:rad>
                        <m:radPr>
                          <m:degHide m:val="on"/>
                          <m:ctrlPr>
                            <a:rPr lang="en-US" sz="2800" i="1" smtClean="0">
                              <a:solidFill>
                                <a:schemeClr val="tx1"/>
                              </a:solidFill>
                              <a:latin typeface="Cambria Math"/>
                            </a:rPr>
                          </m:ctrlPr>
                        </m:radPr>
                        <m:deg/>
                        <m:e>
                          <m:r>
                            <a:rPr lang="en-US" sz="2800" b="0" i="1" smtClean="0">
                              <a:solidFill>
                                <a:schemeClr val="tx1"/>
                              </a:solidFill>
                              <a:latin typeface="Cambria Math"/>
                            </a:rPr>
                            <m:t>𝑥</m:t>
                          </m:r>
                        </m:e>
                      </m:rad>
                      <m:r>
                        <a:rPr lang="en-US" sz="2800" b="0" i="1" smtClean="0">
                          <a:solidFill>
                            <a:schemeClr val="tx1"/>
                          </a:solidFill>
                          <a:latin typeface="Cambria Math"/>
                        </a:rPr>
                        <m:t>=5</m:t>
                      </m:r>
                      <m:r>
                        <a:rPr lang="en-US" sz="2800" i="1">
                          <a:solidFill>
                            <a:schemeClr val="tx1"/>
                          </a:solidFill>
                          <a:latin typeface="Cambria Math"/>
                        </a:rPr>
                        <m:t>, </m:t>
                      </m:r>
                      <m:r>
                        <m:rPr>
                          <m:nor/>
                        </m:rPr>
                        <a:rPr lang="en-US" sz="2800">
                          <a:solidFill>
                            <a:schemeClr val="tx1"/>
                          </a:solidFill>
                          <a:latin typeface="Cambria Math"/>
                        </a:rPr>
                        <m:t>square</m:t>
                      </m:r>
                      <m:r>
                        <m:rPr>
                          <m:nor/>
                        </m:rPr>
                        <a:rPr lang="en-US" sz="2800">
                          <a:solidFill>
                            <a:schemeClr val="tx1"/>
                          </a:solidFill>
                          <a:latin typeface="Cambria Math"/>
                        </a:rPr>
                        <m:t> </m:t>
                      </m:r>
                      <m:r>
                        <m:rPr>
                          <m:nor/>
                        </m:rPr>
                        <a:rPr lang="en-US" sz="2800">
                          <a:solidFill>
                            <a:schemeClr val="tx1"/>
                          </a:solidFill>
                          <a:latin typeface="Cambria Math"/>
                        </a:rPr>
                        <m:t>both</m:t>
                      </m:r>
                      <m:r>
                        <m:rPr>
                          <m:nor/>
                        </m:rPr>
                        <a:rPr lang="en-US" sz="2800">
                          <a:solidFill>
                            <a:schemeClr val="tx1"/>
                          </a:solidFill>
                          <a:latin typeface="Cambria Math"/>
                        </a:rPr>
                        <m:t> </m:t>
                      </m:r>
                      <m:r>
                        <m:rPr>
                          <m:nor/>
                        </m:rPr>
                        <a:rPr lang="en-US" sz="2800">
                          <a:solidFill>
                            <a:schemeClr val="tx1"/>
                          </a:solidFill>
                          <a:latin typeface="Cambria Math"/>
                        </a:rPr>
                        <m:t>sides</m:t>
                      </m:r>
                    </m:oMath>
                  </m:oMathPara>
                </a14:m>
                <a:endParaRPr lang="en-US" sz="2800" b="0" dirty="0" smtClean="0">
                  <a:solidFill>
                    <a:schemeClr val="tx1"/>
                  </a:solidFill>
                </a:endParaRPr>
              </a:p>
              <a:p>
                <a:pPr algn="l"/>
                <a14:m>
                  <m:oMathPara xmlns:m="http://schemas.openxmlformats.org/officeDocument/2006/math">
                    <m:oMathParaPr>
                      <m:jc m:val="centerGroup"/>
                    </m:oMathParaPr>
                    <m:oMath xmlns:m="http://schemas.openxmlformats.org/officeDocument/2006/math">
                      <m:rad>
                        <m:radPr>
                          <m:degHide m:val="on"/>
                          <m:ctrlPr>
                            <a:rPr lang="en-US" sz="2800" i="1" smtClean="0">
                              <a:solidFill>
                                <a:schemeClr val="tx1"/>
                              </a:solidFill>
                              <a:latin typeface="Cambria Math"/>
                            </a:rPr>
                          </m:ctrlPr>
                        </m:radPr>
                        <m:deg/>
                        <m:e>
                          <m:r>
                            <a:rPr lang="en-US" sz="2800" b="0" i="1" smtClean="0">
                              <a:solidFill>
                                <a:schemeClr val="tx1"/>
                              </a:solidFill>
                              <a:latin typeface="Cambria Math"/>
                            </a:rPr>
                            <m:t>𝑥</m:t>
                          </m:r>
                        </m:e>
                      </m:rad>
                      <m:r>
                        <a:rPr lang="en-US" sz="2800" b="0" i="1" smtClean="0">
                          <a:solidFill>
                            <a:schemeClr val="tx1"/>
                          </a:solidFill>
                          <a:latin typeface="Cambria Math"/>
                        </a:rPr>
                        <m:t>=−5</m:t>
                      </m:r>
                      <m:r>
                        <a:rPr lang="en-US" sz="2800" i="1">
                          <a:solidFill>
                            <a:schemeClr val="tx1"/>
                          </a:solidFill>
                          <a:latin typeface="Cambria Math"/>
                        </a:rPr>
                        <m:t>, </m:t>
                      </m:r>
                      <m:r>
                        <m:rPr>
                          <m:nor/>
                        </m:rPr>
                        <a:rPr lang="en-US" sz="2800" b="0" i="0" smtClean="0">
                          <a:solidFill>
                            <a:schemeClr val="tx1"/>
                          </a:solidFill>
                          <a:latin typeface="Cambria Math"/>
                        </a:rPr>
                        <m:t>square</m:t>
                      </m:r>
                      <m:r>
                        <m:rPr>
                          <m:nor/>
                        </m:rPr>
                        <a:rPr lang="en-US" sz="2800">
                          <a:solidFill>
                            <a:schemeClr val="tx1"/>
                          </a:solidFill>
                          <a:latin typeface="Cambria Math"/>
                        </a:rPr>
                        <m:t> </m:t>
                      </m:r>
                      <m:r>
                        <m:rPr>
                          <m:nor/>
                        </m:rPr>
                        <a:rPr lang="en-US" sz="2800">
                          <a:solidFill>
                            <a:schemeClr val="tx1"/>
                          </a:solidFill>
                          <a:latin typeface="Cambria Math"/>
                        </a:rPr>
                        <m:t>both</m:t>
                      </m:r>
                      <m:r>
                        <m:rPr>
                          <m:nor/>
                        </m:rPr>
                        <a:rPr lang="en-US" sz="2800">
                          <a:solidFill>
                            <a:schemeClr val="tx1"/>
                          </a:solidFill>
                          <a:latin typeface="Cambria Math"/>
                        </a:rPr>
                        <m:t> </m:t>
                      </m:r>
                      <m:r>
                        <m:rPr>
                          <m:nor/>
                        </m:rPr>
                        <a:rPr lang="en-US" sz="2800">
                          <a:solidFill>
                            <a:schemeClr val="tx1"/>
                          </a:solidFill>
                          <a:latin typeface="Cambria Math"/>
                        </a:rPr>
                        <m:t>sides</m:t>
                      </m:r>
                    </m:oMath>
                  </m:oMathPara>
                </a14:m>
                <a:endParaRPr lang="en-US" sz="2800" b="0" dirty="0" smtClean="0">
                  <a:solidFill>
                    <a:schemeClr val="tx1"/>
                  </a:solidFill>
                </a:endParaRPr>
              </a:p>
              <a:p>
                <a:pPr algn="l"/>
                <a14:m>
                  <m:oMathPara xmlns:m="http://schemas.openxmlformats.org/officeDocument/2006/math">
                    <m:oMathParaPr>
                      <m:jc m:val="centerGroup"/>
                    </m:oMathParaPr>
                    <m:oMath xmlns:m="http://schemas.openxmlformats.org/officeDocument/2006/math">
                      <m:rad>
                        <m:radPr>
                          <m:ctrlPr>
                            <a:rPr lang="en-US" sz="2800" i="1" smtClean="0">
                              <a:solidFill>
                                <a:schemeClr val="tx1"/>
                              </a:solidFill>
                              <a:latin typeface="Cambria Math"/>
                            </a:rPr>
                          </m:ctrlPr>
                        </m:radPr>
                        <m:deg>
                          <m:r>
                            <m:rPr>
                              <m:brk m:alnAt="7"/>
                            </m:rPr>
                            <a:rPr lang="en-US" sz="2800" b="0" i="1" smtClean="0">
                              <a:solidFill>
                                <a:schemeClr val="tx1"/>
                              </a:solidFill>
                              <a:latin typeface="Cambria Math"/>
                            </a:rPr>
                            <m:t>3</m:t>
                          </m:r>
                        </m:deg>
                        <m:e>
                          <m:r>
                            <a:rPr lang="en-US" sz="2800" b="0" i="1" smtClean="0">
                              <a:solidFill>
                                <a:schemeClr val="tx1"/>
                              </a:solidFill>
                              <a:latin typeface="Cambria Math"/>
                            </a:rPr>
                            <m:t>𝑥</m:t>
                          </m:r>
                        </m:e>
                      </m:rad>
                      <m:r>
                        <a:rPr lang="en-US" sz="2800" b="0" i="1" smtClean="0">
                          <a:solidFill>
                            <a:schemeClr val="tx1"/>
                          </a:solidFill>
                          <a:latin typeface="Cambria Math"/>
                        </a:rPr>
                        <m:t>=5</m:t>
                      </m:r>
                      <m:r>
                        <a:rPr lang="en-US" sz="2800" i="1">
                          <a:solidFill>
                            <a:schemeClr val="tx1"/>
                          </a:solidFill>
                          <a:latin typeface="Cambria Math"/>
                        </a:rPr>
                        <m:t>, </m:t>
                      </m:r>
                      <m:r>
                        <m:rPr>
                          <m:nor/>
                        </m:rPr>
                        <a:rPr lang="en-US" sz="2800">
                          <a:solidFill>
                            <a:schemeClr val="tx1"/>
                          </a:solidFill>
                          <a:latin typeface="Cambria Math"/>
                        </a:rPr>
                        <m:t>cube</m:t>
                      </m:r>
                      <m:r>
                        <m:rPr>
                          <m:nor/>
                        </m:rPr>
                        <a:rPr lang="en-US" sz="2800">
                          <a:solidFill>
                            <a:schemeClr val="tx1"/>
                          </a:solidFill>
                          <a:latin typeface="Cambria Math"/>
                        </a:rPr>
                        <m:t> </m:t>
                      </m:r>
                      <m:r>
                        <m:rPr>
                          <m:nor/>
                        </m:rPr>
                        <a:rPr lang="en-US" sz="2800">
                          <a:solidFill>
                            <a:schemeClr val="tx1"/>
                          </a:solidFill>
                          <a:latin typeface="Cambria Math"/>
                        </a:rPr>
                        <m:t>both</m:t>
                      </m:r>
                      <m:r>
                        <m:rPr>
                          <m:nor/>
                        </m:rPr>
                        <a:rPr lang="en-US" sz="2800">
                          <a:solidFill>
                            <a:schemeClr val="tx1"/>
                          </a:solidFill>
                          <a:latin typeface="Cambria Math"/>
                        </a:rPr>
                        <m:t> </m:t>
                      </m:r>
                      <m:r>
                        <m:rPr>
                          <m:nor/>
                        </m:rPr>
                        <a:rPr lang="en-US" sz="2800">
                          <a:solidFill>
                            <a:schemeClr val="tx1"/>
                          </a:solidFill>
                          <a:latin typeface="Cambria Math"/>
                        </a:rPr>
                        <m:t>sides</m:t>
                      </m:r>
                    </m:oMath>
                  </m:oMathPara>
                </a14:m>
                <a:endParaRPr lang="en-US" sz="2800" b="0" dirty="0" smtClean="0">
                  <a:solidFill>
                    <a:schemeClr val="tx1"/>
                  </a:solidFill>
                </a:endParaRPr>
              </a:p>
              <a:p>
                <a:pPr algn="l"/>
                <a14:m>
                  <m:oMathPara xmlns:m="http://schemas.openxmlformats.org/officeDocument/2006/math">
                    <m:oMathParaPr>
                      <m:jc m:val="centerGroup"/>
                    </m:oMathParaPr>
                    <m:oMath xmlns:m="http://schemas.openxmlformats.org/officeDocument/2006/math">
                      <m:rad>
                        <m:radPr>
                          <m:ctrlPr>
                            <a:rPr lang="en-US" sz="2800" i="1" smtClean="0">
                              <a:solidFill>
                                <a:schemeClr val="tx1"/>
                              </a:solidFill>
                              <a:latin typeface="Cambria Math"/>
                            </a:rPr>
                          </m:ctrlPr>
                        </m:radPr>
                        <m:deg>
                          <m:r>
                            <m:rPr>
                              <m:brk m:alnAt="7"/>
                            </m:rPr>
                            <a:rPr lang="en-US" sz="2800" b="0" i="1" smtClean="0">
                              <a:solidFill>
                                <a:schemeClr val="tx1"/>
                              </a:solidFill>
                              <a:latin typeface="Cambria Math"/>
                            </a:rPr>
                            <m:t>3</m:t>
                          </m:r>
                        </m:deg>
                        <m:e>
                          <m:r>
                            <a:rPr lang="en-US" sz="2800" b="0" i="1" smtClean="0">
                              <a:solidFill>
                                <a:schemeClr val="tx1"/>
                              </a:solidFill>
                              <a:latin typeface="Cambria Math"/>
                            </a:rPr>
                            <m:t>𝑥</m:t>
                          </m:r>
                        </m:e>
                      </m:rad>
                      <m:r>
                        <a:rPr lang="en-US" sz="2800" b="0" i="1" smtClean="0">
                          <a:solidFill>
                            <a:schemeClr val="tx1"/>
                          </a:solidFill>
                          <a:latin typeface="Cambria Math"/>
                        </a:rPr>
                        <m:t>=−5, </m:t>
                      </m:r>
                      <m:r>
                        <m:rPr>
                          <m:nor/>
                        </m:rPr>
                        <a:rPr lang="en-US" sz="2800" b="0" i="0" smtClean="0">
                          <a:solidFill>
                            <a:schemeClr val="tx1"/>
                          </a:solidFill>
                          <a:latin typeface="Cambria Math"/>
                        </a:rPr>
                        <m:t>cube</m:t>
                      </m:r>
                      <m:r>
                        <m:rPr>
                          <m:nor/>
                        </m:rPr>
                        <a:rPr lang="en-US" sz="2800" b="0" i="0" smtClean="0">
                          <a:solidFill>
                            <a:schemeClr val="tx1"/>
                          </a:solidFill>
                          <a:latin typeface="Cambria Math"/>
                        </a:rPr>
                        <m:t> </m:t>
                      </m:r>
                      <m:r>
                        <m:rPr>
                          <m:nor/>
                        </m:rPr>
                        <a:rPr lang="en-US" sz="2800" b="0" i="0" smtClean="0">
                          <a:solidFill>
                            <a:schemeClr val="tx1"/>
                          </a:solidFill>
                          <a:latin typeface="Cambria Math"/>
                        </a:rPr>
                        <m:t>both</m:t>
                      </m:r>
                      <m:r>
                        <m:rPr>
                          <m:nor/>
                        </m:rPr>
                        <a:rPr lang="en-US" sz="2800" b="0" i="0" smtClean="0">
                          <a:solidFill>
                            <a:schemeClr val="tx1"/>
                          </a:solidFill>
                          <a:latin typeface="Cambria Math"/>
                        </a:rPr>
                        <m:t> </m:t>
                      </m:r>
                      <m:r>
                        <m:rPr>
                          <m:nor/>
                        </m:rPr>
                        <a:rPr lang="en-US" sz="2800" b="0" i="0" smtClean="0">
                          <a:solidFill>
                            <a:schemeClr val="tx1"/>
                          </a:solidFill>
                          <a:latin typeface="Cambria Math"/>
                        </a:rPr>
                        <m:t>sides</m:t>
                      </m:r>
                    </m:oMath>
                  </m:oMathPara>
                </a14:m>
                <a:endParaRPr lang="en-US" sz="2800" dirty="0">
                  <a:solidFill>
                    <a:schemeClr val="tx1"/>
                  </a:solidFill>
                </a:endParaRPr>
              </a:p>
            </p:txBody>
          </p:sp>
        </mc:Choice>
        <mc:Fallback xmlns="">
          <p:sp>
            <p:nvSpPr>
              <p:cNvPr id="5" name="Subtitle 4"/>
              <p:cNvSpPr>
                <a:spLocks noGrp="1" noRot="1" noChangeAspect="1" noMove="1" noResize="1" noEditPoints="1" noAdjustHandles="1" noChangeArrowheads="1" noChangeShapeType="1" noTextEdit="1"/>
              </p:cNvSpPr>
              <p:nvPr>
                <p:ph type="subTitle" idx="1"/>
              </p:nvPr>
            </p:nvSpPr>
            <p:spPr>
              <a:xfrm>
                <a:off x="457200" y="1447800"/>
                <a:ext cx="8153400" cy="4191000"/>
              </a:xfrm>
              <a:blipFill rotWithShape="1">
                <a:blip r:embed="rId4"/>
                <a:stretch>
                  <a:fillRect l="-1495" t="-1456"/>
                </a:stretch>
              </a:blipFill>
            </p:spPr>
            <p:txBody>
              <a:bodyPr/>
              <a:lstStyle/>
              <a:p>
                <a:r>
                  <a:rPr lang="en-US">
                    <a:noFill/>
                  </a:rPr>
                  <a:t> </a:t>
                </a:r>
              </a:p>
            </p:txBody>
          </p:sp>
        </mc:Fallback>
      </mc:AlternateContent>
      <p:sp>
        <p:nvSpPr>
          <p:cNvPr id="7" name="TextBox 6"/>
          <p:cNvSpPr txBox="1"/>
          <p:nvPr/>
        </p:nvSpPr>
        <p:spPr>
          <a:xfrm>
            <a:off x="228600" y="5712023"/>
            <a:ext cx="5192191"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A-REI Radical Equations</a:t>
            </a:r>
            <a:endParaRPr lang="en-US" sz="1400" dirty="0"/>
          </a:p>
        </p:txBody>
      </p:sp>
    </p:spTree>
    <p:extLst>
      <p:ext uri="{BB962C8B-B14F-4D97-AF65-F5344CB8AC3E}">
        <p14:creationId xmlns:p14="http://schemas.microsoft.com/office/powerpoint/2010/main" val="1670447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mc:AlternateContent xmlns:mc="http://schemas.openxmlformats.org/markup-compatibility/2006" xmlns:a14="http://schemas.microsoft.com/office/drawing/2010/main">
        <mc:Choice Requires="a14">
          <p:sp>
            <p:nvSpPr>
              <p:cNvPr id="5" name="Subtitle 4"/>
              <p:cNvSpPr>
                <a:spLocks noGrp="1"/>
              </p:cNvSpPr>
              <p:nvPr>
                <p:ph type="subTitle" idx="1"/>
              </p:nvPr>
            </p:nvSpPr>
            <p:spPr>
              <a:xfrm>
                <a:off x="457200" y="1447800"/>
                <a:ext cx="8153400" cy="4191000"/>
              </a:xfrm>
            </p:spPr>
            <p:txBody>
              <a:bodyPr/>
              <a:lstStyle/>
              <a:p>
                <a:pPr algn="l"/>
                <a:r>
                  <a:rPr lang="en-US" sz="2800" dirty="0" smtClean="0">
                    <a:solidFill>
                      <a:schemeClr val="tx1"/>
                    </a:solidFill>
                  </a:rPr>
                  <a:t>Which </a:t>
                </a:r>
                <a:r>
                  <a:rPr lang="en-US" sz="2800" dirty="0">
                    <a:solidFill>
                      <a:schemeClr val="tx1"/>
                    </a:solidFill>
                  </a:rPr>
                  <a:t>of the following equations result in extraneous solutions when you raise both sides to the indicated power? Explain</a:t>
                </a:r>
                <a:r>
                  <a:rPr lang="en-US" sz="2800" dirty="0" smtClean="0">
                    <a:solidFill>
                      <a:schemeClr val="tx1"/>
                    </a:solidFill>
                  </a:rPr>
                  <a:t>.</a:t>
                </a:r>
              </a:p>
              <a:p>
                <a:pPr algn="l"/>
                <a14:m>
                  <m:oMathPara xmlns:m="http://schemas.openxmlformats.org/officeDocument/2006/math">
                    <m:oMathParaPr>
                      <m:jc m:val="centerGroup"/>
                    </m:oMathParaPr>
                    <m:oMath xmlns:m="http://schemas.openxmlformats.org/officeDocument/2006/math">
                      <m:rad>
                        <m:radPr>
                          <m:degHide m:val="on"/>
                          <m:ctrlPr>
                            <a:rPr lang="en-US" sz="2800" i="1" smtClean="0">
                              <a:solidFill>
                                <a:schemeClr val="tx1"/>
                              </a:solidFill>
                              <a:latin typeface="Cambria Math"/>
                            </a:rPr>
                          </m:ctrlPr>
                        </m:radPr>
                        <m:deg/>
                        <m:e>
                          <m:r>
                            <a:rPr lang="en-US" sz="2800" b="0" i="1" smtClean="0">
                              <a:solidFill>
                                <a:schemeClr val="tx1"/>
                              </a:solidFill>
                              <a:latin typeface="Cambria Math"/>
                            </a:rPr>
                            <m:t>𝑥</m:t>
                          </m:r>
                        </m:e>
                      </m:rad>
                      <m:r>
                        <a:rPr lang="en-US" sz="2800" b="0" i="1" smtClean="0">
                          <a:solidFill>
                            <a:schemeClr val="tx1"/>
                          </a:solidFill>
                          <a:latin typeface="Cambria Math"/>
                        </a:rPr>
                        <m:t>=−5</m:t>
                      </m:r>
                    </m:oMath>
                  </m:oMathPara>
                </a14:m>
                <a:endParaRPr lang="en-US" sz="2800" b="0" dirty="0" smtClean="0">
                  <a:solidFill>
                    <a:schemeClr val="tx1"/>
                  </a:solidFill>
                </a:endParaRPr>
              </a:p>
              <a:p>
                <a:pPr algn="l"/>
                <a:r>
                  <a:rPr lang="en-US" b="0" dirty="0" smtClean="0">
                    <a:solidFill>
                      <a:schemeClr val="tx1"/>
                    </a:solidFill>
                  </a:rPr>
                  <a:t>The square root symbol is defined to be the positive square root, so a positive root can never be equal to a negative number.</a:t>
                </a:r>
                <a:endParaRPr lang="en-US" sz="2800" b="0" dirty="0" smtClean="0">
                  <a:solidFill>
                    <a:schemeClr val="tx1"/>
                  </a:solidFill>
                </a:endParaRPr>
              </a:p>
            </p:txBody>
          </p:sp>
        </mc:Choice>
        <mc:Fallback xmlns="">
          <p:sp>
            <p:nvSpPr>
              <p:cNvPr id="5" name="Subtitle 4"/>
              <p:cNvSpPr>
                <a:spLocks noGrp="1" noRot="1" noChangeAspect="1" noMove="1" noResize="1" noEditPoints="1" noAdjustHandles="1" noChangeArrowheads="1" noChangeShapeType="1" noTextEdit="1"/>
              </p:cNvSpPr>
              <p:nvPr>
                <p:ph type="subTitle" idx="1"/>
              </p:nvPr>
            </p:nvSpPr>
            <p:spPr>
              <a:xfrm>
                <a:off x="457200" y="1447800"/>
                <a:ext cx="8153400" cy="4191000"/>
              </a:xfrm>
              <a:blipFill rotWithShape="1">
                <a:blip r:embed="rId4"/>
                <a:stretch>
                  <a:fillRect l="-1868" t="-1456"/>
                </a:stretch>
              </a:blipFill>
            </p:spPr>
            <p:txBody>
              <a:bodyPr/>
              <a:lstStyle/>
              <a:p>
                <a:r>
                  <a:rPr lang="en-US">
                    <a:noFill/>
                  </a:rPr>
                  <a:t> </a:t>
                </a:r>
              </a:p>
            </p:txBody>
          </p:sp>
        </mc:Fallback>
      </mc:AlternateContent>
      <p:sp>
        <p:nvSpPr>
          <p:cNvPr id="7" name="TextBox 6"/>
          <p:cNvSpPr txBox="1"/>
          <p:nvPr/>
        </p:nvSpPr>
        <p:spPr>
          <a:xfrm>
            <a:off x="228600" y="5712023"/>
            <a:ext cx="5192191"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A-REI Radical Equations</a:t>
            </a:r>
            <a:endParaRPr lang="en-US" sz="1400" dirty="0"/>
          </a:p>
        </p:txBody>
      </p:sp>
    </p:spTree>
    <p:extLst>
      <p:ext uri="{BB962C8B-B14F-4D97-AF65-F5344CB8AC3E}">
        <p14:creationId xmlns:p14="http://schemas.microsoft.com/office/powerpoint/2010/main" val="37301702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igidea.jpg"/>
          <p:cNvPicPr>
            <a:picLocks noChangeAspect="1"/>
          </p:cNvPicPr>
          <p:nvPr/>
        </p:nvPicPr>
        <p:blipFill>
          <a:blip r:embed="rId3" cstate="print"/>
          <a:stretch>
            <a:fillRect/>
          </a:stretch>
        </p:blipFill>
        <p:spPr>
          <a:xfrm>
            <a:off x="6248400" y="762000"/>
            <a:ext cx="2819400" cy="4191000"/>
          </a:xfrm>
          <a:prstGeom prst="rect">
            <a:avLst/>
          </a:prstGeom>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304800" y="1066800"/>
            <a:ext cx="5943600" cy="5257800"/>
          </a:xfrm>
        </p:spPr>
        <p:txBody>
          <a:bodyPr/>
          <a:lstStyle/>
          <a:p>
            <a:pPr marL="571500" indent="-571500" algn="l">
              <a:buFont typeface="Arial" pitchFamily="34" charset="0"/>
              <a:buChar char="•"/>
            </a:pPr>
            <a:r>
              <a:rPr lang="en-US" sz="2400" dirty="0" smtClean="0">
                <a:solidFill>
                  <a:schemeClr val="tx1"/>
                </a:solidFill>
              </a:rPr>
              <a:t>Rewrite rational expressions</a:t>
            </a:r>
          </a:p>
          <a:p>
            <a:pPr marL="571500" indent="-571500" algn="l">
              <a:buFont typeface="Arial" pitchFamily="34" charset="0"/>
              <a:buChar char="•"/>
            </a:pPr>
            <a:r>
              <a:rPr lang="en-US" sz="2400" dirty="0" smtClean="0">
                <a:solidFill>
                  <a:schemeClr val="tx1"/>
                </a:solidFill>
              </a:rPr>
              <a:t>Create equations that describe numbers or relationships</a:t>
            </a:r>
          </a:p>
          <a:p>
            <a:pPr marL="571500" indent="-571500" algn="l">
              <a:buFont typeface="Arial" pitchFamily="34" charset="0"/>
              <a:buChar char="•"/>
            </a:pPr>
            <a:r>
              <a:rPr lang="en-US" sz="2400" dirty="0" smtClean="0">
                <a:solidFill>
                  <a:schemeClr val="tx1"/>
                </a:solidFill>
              </a:rPr>
              <a:t>Understand solving equations as a process of reasoning and explain the reasoning</a:t>
            </a:r>
          </a:p>
          <a:p>
            <a:pPr marL="571500" indent="-571500" algn="l">
              <a:buFont typeface="Arial" pitchFamily="34" charset="0"/>
              <a:buChar char="•"/>
            </a:pPr>
            <a:r>
              <a:rPr lang="en-US" sz="2400" dirty="0" smtClean="0">
                <a:solidFill>
                  <a:schemeClr val="tx1"/>
                </a:solidFill>
              </a:rPr>
              <a:t>Represent and solve equations and inequalities graphically</a:t>
            </a:r>
          </a:p>
          <a:p>
            <a:pPr marL="571500" indent="-571500" algn="l">
              <a:buFont typeface="Arial" pitchFamily="34" charset="0"/>
              <a:buChar char="•"/>
            </a:pPr>
            <a:r>
              <a:rPr lang="en-US" sz="2400" dirty="0" smtClean="0">
                <a:solidFill>
                  <a:schemeClr val="tx1"/>
                </a:solidFill>
              </a:rPr>
              <a:t>Interpret functions that arise in applications in terms of the context</a:t>
            </a:r>
          </a:p>
          <a:p>
            <a:pPr marL="571500" indent="-571500" algn="l">
              <a:buFont typeface="Arial" pitchFamily="34" charset="0"/>
              <a:buChar char="•"/>
            </a:pPr>
            <a:r>
              <a:rPr lang="en-US" sz="2400" dirty="0" smtClean="0">
                <a:solidFill>
                  <a:schemeClr val="tx1"/>
                </a:solidFill>
              </a:rPr>
              <a:t>Analyze functions using different representations</a:t>
            </a:r>
          </a:p>
          <a:p>
            <a:pPr marL="571500" indent="-571500" algn="l">
              <a:buFont typeface="Arial" pitchFamily="34" charset="0"/>
              <a:buChar char="•"/>
            </a:pPr>
            <a:endParaRPr lang="en-US" sz="22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87846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rotWithShape="1">
          <a:blip r:embed="rId3" cstate="print"/>
          <a:srcRect r="3174" b="39276"/>
          <a:stretch/>
        </p:blipFill>
        <p:spPr bwMode="auto">
          <a:xfrm>
            <a:off x="914400" y="1836738"/>
            <a:ext cx="7315200" cy="4259262"/>
          </a:xfrm>
          <a:prstGeom prst="rect">
            <a:avLst/>
          </a:prstGeom>
          <a:noFill/>
          <a:ln w="9525">
            <a:noFill/>
            <a:miter lim="800000"/>
            <a:headEnd/>
            <a:tailEnd/>
          </a:ln>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152400" y="1219200"/>
            <a:ext cx="8839200" cy="617538"/>
          </a:xfrm>
        </p:spPr>
        <p:txBody>
          <a:bodyPr/>
          <a:lstStyle/>
          <a:p>
            <a:r>
              <a:rPr lang="en-US" dirty="0" smtClean="0">
                <a:solidFill>
                  <a:schemeClr val="tx1"/>
                </a:solidFill>
              </a:rPr>
              <a:t>Standards for Mathematical Practice</a:t>
            </a: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60742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181600"/>
          </a:xfrm>
        </p:spPr>
        <p:txBody>
          <a:bodyPr/>
          <a:lstStyle/>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457200" y="5562600"/>
            <a:ext cx="8305800" cy="523220"/>
          </a:xfrm>
          <a:prstGeom prst="rect">
            <a:avLst/>
          </a:prstGeom>
          <a:noFill/>
        </p:spPr>
        <p:txBody>
          <a:bodyPr wrap="square" rtlCol="0">
            <a:spAutoFit/>
          </a:bodyPr>
          <a:lstStyle/>
          <a:p>
            <a:pPr algn="ctr"/>
            <a:r>
              <a:rPr lang="en-US" sz="2800" dirty="0">
                <a:hlinkClick r:id="rId4"/>
              </a:rPr>
              <a:t>http://robertkaplinsky.com</a:t>
            </a:r>
            <a:r>
              <a:rPr lang="en-US" sz="2800" dirty="0" smtClean="0">
                <a:hlinkClick r:id="rId4"/>
              </a:rPr>
              <a:t>/</a:t>
            </a:r>
            <a:r>
              <a:rPr lang="en-US" sz="2800" dirty="0" smtClean="0"/>
              <a:t>  </a:t>
            </a:r>
            <a:endParaRPr lang="en-US" sz="2800"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10100" y="1143000"/>
            <a:ext cx="4152900" cy="44196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9" name="Subtitle 2"/>
          <p:cNvSpPr txBox="1">
            <a:spLocks/>
          </p:cNvSpPr>
          <p:nvPr/>
        </p:nvSpPr>
        <p:spPr bwMode="auto">
          <a:xfrm>
            <a:off x="152400" y="1223665"/>
            <a:ext cx="4457700" cy="25101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457200" indent="-457200" algn="l">
              <a:buFont typeface="Arial" pitchFamily="34" charset="0"/>
              <a:buChar char="•"/>
            </a:pPr>
            <a:r>
              <a:rPr lang="en-US" sz="2800" dirty="0" smtClean="0">
                <a:solidFill>
                  <a:schemeClr val="tx1"/>
                </a:solidFill>
              </a:rPr>
              <a:t>SMP 1 – Make sense of problems and persevere in solving them</a:t>
            </a:r>
          </a:p>
          <a:p>
            <a:pPr marL="457200" indent="-457200" algn="l">
              <a:buFont typeface="Arial" pitchFamily="34" charset="0"/>
              <a:buChar char="•"/>
            </a:pPr>
            <a:r>
              <a:rPr lang="en-US" sz="2800" dirty="0" smtClean="0">
                <a:solidFill>
                  <a:schemeClr val="tx1"/>
                </a:solidFill>
              </a:rPr>
              <a:t>SMP 2 – Reason abstractly and quantitatively</a:t>
            </a:r>
          </a:p>
        </p:txBody>
      </p:sp>
    </p:spTree>
    <p:extLst>
      <p:ext uri="{BB962C8B-B14F-4D97-AF65-F5344CB8AC3E}">
        <p14:creationId xmlns:p14="http://schemas.microsoft.com/office/powerpoint/2010/main" val="172420195"/>
      </p:ext>
    </p:extLst>
  </p:cSld>
  <p:clrMapOvr>
    <a:masterClrMapping/>
  </p:clrMapOvr>
  <p:timing>
    <p:tnLst>
      <p:par>
        <p:cTn id="1" dur="indefinite" restart="never" nodeType="tmRoot"/>
      </p:par>
    </p:tnLst>
  </p:timing>
</p:sld>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9.13.11 Mathematics Curriculum Supervisors Update Webinar</Template>
  <TotalTime>9383</TotalTime>
  <Words>1529</Words>
  <Application>Microsoft Office PowerPoint</Application>
  <PresentationFormat>On-screen Show (4:3)</PresentationFormat>
  <Paragraphs>265</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~0980123</vt:lpstr>
      <vt:lpstr>CCGPS Mathematics Unit-by-Unit Grade Level Webinar Accelerated Analytic Geometry B/Advanced Algebra Unit 7: Rational and Radical Relationships September 19, 2013</vt:lpstr>
      <vt:lpstr>CCGPS Mathematics Unit-by-Unit Grade Level Webinar Accelerated Analytic Geometry B/Advanced Algebra Unit 7: Rational and Radical Relationships September 19, 2013</vt:lpstr>
      <vt:lpstr>Welcome!</vt:lpstr>
      <vt:lpstr>Activate your Brain </vt:lpstr>
      <vt:lpstr>Activate your Brain </vt:lpstr>
      <vt:lpstr>Activate your Brain </vt:lpstr>
      <vt:lpstr>What’s the big idea?</vt:lpstr>
      <vt:lpstr>What’s the big idea?</vt:lpstr>
      <vt:lpstr>What’s the big idea?</vt:lpstr>
      <vt:lpstr>Mathematical Understanding?</vt:lpstr>
      <vt:lpstr>Mathematical Understanding?</vt:lpstr>
      <vt:lpstr>Coherence and Focus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Resource List</vt:lpstr>
      <vt:lpstr>Resources</vt:lpstr>
      <vt:lpstr>Resources</vt:lpstr>
      <vt:lpstr>Resources</vt:lpstr>
      <vt:lpstr>Feedback</vt:lpstr>
      <vt:lpstr>Thank You!  Please visit http://ccgpsmathematics9-10.wikispaces.com/  to share your feedback, ask questions, and share your ideas and resources! Please visit https://www.georgiastandards.org/Common-Core/Pages/Math.aspx to join the 9-12 Mathematics email listserve. Follow us on Twitter  @GaDOEMath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c:title>
  <dc:creator>James Pratt</dc:creator>
  <cp:lastModifiedBy>GaDOE</cp:lastModifiedBy>
  <cp:revision>887</cp:revision>
  <dcterms:created xsi:type="dcterms:W3CDTF">2012-04-02T19:02:51Z</dcterms:created>
  <dcterms:modified xsi:type="dcterms:W3CDTF">2013-09-16T19:37:29Z</dcterms:modified>
</cp:coreProperties>
</file>